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70" r:id="rId7"/>
    <p:sldId id="271" r:id="rId8"/>
    <p:sldId id="272" r:id="rId9"/>
    <p:sldId id="273" r:id="rId10"/>
    <p:sldId id="275" r:id="rId11"/>
    <p:sldId id="274" r:id="rId12"/>
    <p:sldId id="276" r:id="rId13"/>
    <p:sldId id="277" r:id="rId14"/>
    <p:sldId id="278" r:id="rId15"/>
    <p:sldId id="298" r:id="rId16"/>
    <p:sldId id="299" r:id="rId17"/>
    <p:sldId id="300" r:id="rId18"/>
    <p:sldId id="301" r:id="rId19"/>
    <p:sldId id="302" r:id="rId20"/>
    <p:sldId id="303" r:id="rId21"/>
    <p:sldId id="304" r:id="rId22"/>
    <p:sldId id="315" r:id="rId23"/>
    <p:sldId id="316" r:id="rId24"/>
    <p:sldId id="317" r:id="rId25"/>
    <p:sldId id="318" r:id="rId26"/>
    <p:sldId id="319" r:id="rId27"/>
    <p:sldId id="266" r:id="rId28"/>
    <p:sldId id="269" r:id="rId29"/>
    <p:sldId id="264" r:id="rId30"/>
    <p:sldId id="268"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24"/>
  </p:normalViewPr>
  <p:slideViewPr>
    <p:cSldViewPr snapToGrid="0" snapToObjects="1">
      <p:cViewPr varScale="1">
        <p:scale>
          <a:sx n="78" d="100"/>
          <a:sy n="78" d="100"/>
        </p:scale>
        <p:origin x="1594"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 Stany Rozario" userId="dbb37ec6-3e12-44d7-b04d-09b867830cae" providerId="ADAL" clId="{AE58E8AA-B2B4-4CD4-A02B-5F9D1C9D8276}"/>
    <pc:docChg chg="modSld">
      <pc:chgData name="Victor Stany Rozario" userId="dbb37ec6-3e12-44d7-b04d-09b867830cae" providerId="ADAL" clId="{AE58E8AA-B2B4-4CD4-A02B-5F9D1C9D8276}" dt="2020-09-05T15:56:10.839" v="8" actId="20577"/>
      <pc:docMkLst>
        <pc:docMk/>
      </pc:docMkLst>
      <pc:sldChg chg="modSp mod">
        <pc:chgData name="Victor Stany Rozario" userId="dbb37ec6-3e12-44d7-b04d-09b867830cae" providerId="ADAL" clId="{AE58E8AA-B2B4-4CD4-A02B-5F9D1C9D8276}" dt="2020-09-05T15:56:10.839" v="8" actId="20577"/>
        <pc:sldMkLst>
          <pc:docMk/>
          <pc:sldMk cId="700707328" sldId="256"/>
        </pc:sldMkLst>
        <pc:spChg chg="mod">
          <ac:chgData name="Victor Stany Rozario" userId="dbb37ec6-3e12-44d7-b04d-09b867830cae" providerId="ADAL" clId="{AE58E8AA-B2B4-4CD4-A02B-5F9D1C9D8276}" dt="2020-09-05T15:56:10.839" v="8" actId="20577"/>
          <ac:spMkLst>
            <pc:docMk/>
            <pc:sldMk cId="700707328" sldId="256"/>
            <ac:spMk id="3" creationId="{00000000-0000-0000-0000-000000000000}"/>
          </ac:spMkLst>
        </pc:spChg>
        <pc:graphicFrameChg chg="mod">
          <ac:chgData name="Victor Stany Rozario" userId="dbb37ec6-3e12-44d7-b04d-09b867830cae" providerId="ADAL" clId="{AE58E8AA-B2B4-4CD4-A02B-5F9D1C9D8276}" dt="2020-09-05T15:56:05.047" v="0"/>
          <ac:graphicFrameMkLst>
            <pc:docMk/>
            <pc:sldMk cId="700707328" sldId="256"/>
            <ac:graphicFrameMk id="7" creationId="{29FF08AD-7519-4C4A-8E0D-640DF5BB5E58}"/>
          </ac:graphicFrameMkLst>
        </pc:graphicFrameChg>
      </pc:sldChg>
    </pc:docChg>
  </pc:docChgLst>
  <pc:docChgLst>
    <pc:chgData name=" " userId="7df7294e-d88c-40ba-90e5-79451dd84eeb" providerId="ADAL" clId="{865E8905-3A9F-4DF8-BE85-8764B14DC0D4}"/>
    <pc:docChg chg="modSld">
      <pc:chgData name=" " userId="7df7294e-d88c-40ba-90e5-79451dd84eeb" providerId="ADAL" clId="{865E8905-3A9F-4DF8-BE85-8764B14DC0D4}" dt="2019-04-17T04:06:04.677" v="0" actId="1076"/>
      <pc:docMkLst>
        <pc:docMk/>
      </pc:docMkLst>
      <pc:sldChg chg="modSp">
        <pc:chgData name=" " userId="7df7294e-d88c-40ba-90e5-79451dd84eeb" providerId="ADAL" clId="{865E8905-3A9F-4DF8-BE85-8764B14DC0D4}" dt="2019-04-17T04:06:04.677" v="0" actId="1076"/>
        <pc:sldMkLst>
          <pc:docMk/>
          <pc:sldMk cId="3716353229" sldId="259"/>
        </pc:sldMkLst>
        <pc:spChg chg="mod">
          <ac:chgData name=" " userId="7df7294e-d88c-40ba-90e5-79451dd84eeb" providerId="ADAL" clId="{865E8905-3A9F-4DF8-BE85-8764B14DC0D4}" dt="2019-04-17T04:06:04.677" v="0" actId="1076"/>
          <ac:spMkLst>
            <pc:docMk/>
            <pc:sldMk cId="3716353229" sldId="259"/>
            <ac:spMk id="5" creationId="{00000000-0000-0000-0000-000000000000}"/>
          </ac:spMkLst>
        </pc:spChg>
      </pc:sldChg>
    </pc:docChg>
  </pc:docChgLst>
  <pc:docChgLst>
    <pc:chgData name="MD. SHOHANUR RAHMAN SHOHAN" userId="5d7f12b6-0a6a-48dd-adaa-5f72beb33e17" providerId="ADAL" clId="{14FFE722-6436-4DC3-9EF4-B956C7DA3F86}"/>
    <pc:docChg chg="modSld">
      <pc:chgData name="MD. SHOHANUR RAHMAN SHOHAN" userId="5d7f12b6-0a6a-48dd-adaa-5f72beb33e17" providerId="ADAL" clId="{14FFE722-6436-4DC3-9EF4-B956C7DA3F86}" dt="2024-11-07T04:26:21.652" v="14" actId="20577"/>
      <pc:docMkLst>
        <pc:docMk/>
      </pc:docMkLst>
      <pc:sldChg chg="modSp mod">
        <pc:chgData name="MD. SHOHANUR RAHMAN SHOHAN" userId="5d7f12b6-0a6a-48dd-adaa-5f72beb33e17" providerId="ADAL" clId="{14FFE722-6436-4DC3-9EF4-B956C7DA3F86}" dt="2024-11-07T04:26:21.652" v="14" actId="20577"/>
        <pc:sldMkLst>
          <pc:docMk/>
          <pc:sldMk cId="700707328" sldId="256"/>
        </pc:sldMkLst>
        <pc:graphicFrameChg chg="modGraphic">
          <ac:chgData name="MD. SHOHANUR RAHMAN SHOHAN" userId="5d7f12b6-0a6a-48dd-adaa-5f72beb33e17" providerId="ADAL" clId="{14FFE722-6436-4DC3-9EF4-B956C7DA3F86}" dt="2024-11-07T04:26:21.652" v="14" actId="20577"/>
          <ac:graphicFrameMkLst>
            <pc:docMk/>
            <pc:sldMk cId="700707328" sldId="256"/>
            <ac:graphicFrameMk id="7" creationId="{29FF08AD-7519-4C4A-8E0D-640DF5BB5E58}"/>
          </ac:graphicFrameMkLst>
        </pc:graphicFrame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51665B-C24A-4702-B522-6A4334602E03}"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7" name="Rectangle 6"/>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284163" y="1906542"/>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421341" y="449005"/>
            <a:ext cx="7808976" cy="1088136"/>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a:solidFill>
                  <a:schemeClr val="bg1"/>
                </a:solidFill>
                <a:latin typeface="+mj-lt"/>
                <a:ea typeface="+mj-ea"/>
                <a:cs typeface="+mj-cs"/>
              </a:defRPr>
            </a:lvl1pPr>
          </a:lstStyle>
          <a:p>
            <a:r>
              <a:rPr lang="fi-FI"/>
              <a:t>Click to edit Master title style</a:t>
            </a:r>
            <a:endParaRPr/>
          </a:p>
        </p:txBody>
      </p:sp>
      <p:sp>
        <p:nvSpPr>
          <p:cNvPr id="3" name="Subtitle 2"/>
          <p:cNvSpPr>
            <a:spLocks noGrp="1"/>
          </p:cNvSpPr>
          <p:nvPr>
            <p:ph type="subTitle" idx="1"/>
          </p:nvPr>
        </p:nvSpPr>
        <p:spPr>
          <a:xfrm>
            <a:off x="476205" y="1532427"/>
            <a:ext cx="7754112"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Click to edit Master subtitle style</a:t>
            </a:r>
            <a:endParaRPr dirty="0"/>
          </a:p>
        </p:txBody>
      </p:sp>
      <p:sp>
        <p:nvSpPr>
          <p:cNvPr id="13" name="Rectangle 12"/>
          <p:cNvSpPr/>
          <p:nvPr/>
        </p:nvSpPr>
        <p:spPr>
          <a:xfrm>
            <a:off x="284163" y="6227064"/>
            <a:ext cx="8574087"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26" name="Picture 2" descr="Image result for AIUB logo">
            <a:extLst>
              <a:ext uri="{FF2B5EF4-FFF2-40B4-BE49-F238E27FC236}">
                <a16:creationId xmlns:a16="http://schemas.microsoft.com/office/drawing/2014/main" id="{CF3BFD94-6180-4B73-8361-A4B02BAD1757}"/>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438596" y="459899"/>
            <a:ext cx="1419654" cy="1428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941" y="1298762"/>
            <a:ext cx="4069080" cy="1162050"/>
          </a:xfrm>
          <a:noFill/>
        </p:spPr>
        <p:txBody>
          <a:bodyPr anchor="b">
            <a:noAutofit/>
          </a:bodyPr>
          <a:lstStyle>
            <a:lvl1pPr algn="ctr">
              <a:defRPr sz="3200" b="1">
                <a:solidFill>
                  <a:schemeClr val="accent2"/>
                </a:solidFill>
              </a:defRPr>
            </a:lvl1pPr>
          </a:lstStyle>
          <a:p>
            <a:r>
              <a:rPr lang="fi-FI"/>
              <a:t>Click to edit Master title style</a:t>
            </a:r>
            <a:endParaRPr/>
          </a:p>
        </p:txBody>
      </p:sp>
      <p:sp>
        <p:nvSpPr>
          <p:cNvPr id="3" name="Content Placeholder 2"/>
          <p:cNvSpPr>
            <a:spLocks noGrp="1"/>
          </p:cNvSpPr>
          <p:nvPr>
            <p:ph idx="1"/>
          </p:nvPr>
        </p:nvSpPr>
        <p:spPr>
          <a:xfrm>
            <a:off x="4783567" y="914400"/>
            <a:ext cx="406908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Text Placeholder 3"/>
          <p:cNvSpPr>
            <a:spLocks noGrp="1"/>
          </p:cNvSpPr>
          <p:nvPr>
            <p:ph type="body" sz="half" idx="2"/>
          </p:nvPr>
        </p:nvSpPr>
        <p:spPr>
          <a:xfrm>
            <a:off x="268941" y="2456329"/>
            <a:ext cx="406908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grpSp>
        <p:nvGrpSpPr>
          <p:cNvPr id="8" name="Group 7"/>
          <p:cNvGrpSpPr/>
          <p:nvPr/>
        </p:nvGrpSpPr>
        <p:grpSpPr>
          <a:xfrm>
            <a:off x="284163" y="452718"/>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800600"/>
            <a:ext cx="8360242"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fi-FI"/>
              <a:t>Click to edit Master title style</a:t>
            </a:r>
            <a:endParaRPr/>
          </a:p>
        </p:txBody>
      </p:sp>
      <p:sp>
        <p:nvSpPr>
          <p:cNvPr id="3" name="Picture Placeholder 2"/>
          <p:cNvSpPr>
            <a:spLocks noGrp="1"/>
          </p:cNvSpPr>
          <p:nvPr>
            <p:ph type="pic" idx="1"/>
          </p:nvPr>
        </p:nvSpPr>
        <p:spPr>
          <a:xfrm>
            <a:off x="284163" y="457199"/>
            <a:ext cx="8577072"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4" name="Text Placeholder 3"/>
          <p:cNvSpPr>
            <a:spLocks noGrp="1"/>
          </p:cNvSpPr>
          <p:nvPr>
            <p:ph type="body" sz="half" idx="2"/>
          </p:nvPr>
        </p:nvSpPr>
        <p:spPr>
          <a:xfrm>
            <a:off x="419099" y="5367338"/>
            <a:ext cx="8304213"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8" name="Group 8"/>
          <p:cNvGrpSpPr/>
          <p:nvPr/>
        </p:nvGrpSpPr>
        <p:grpSpPr>
          <a:xfrm>
            <a:off x="284163" y="4280647"/>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778189"/>
            <a:ext cx="8360242" cy="566738"/>
          </a:xfrm>
          <a:noFill/>
        </p:spPr>
        <p:txBody>
          <a:bodyPr anchor="b">
            <a:normAutofit/>
          </a:bodyPr>
          <a:lstStyle>
            <a:lvl1pPr algn="l">
              <a:defRPr sz="2800" b="0">
                <a:solidFill>
                  <a:schemeClr val="accent2"/>
                </a:solidFill>
              </a:defRPr>
            </a:lvl1pPr>
          </a:lstStyle>
          <a:p>
            <a:r>
              <a:rPr lang="fi-FI"/>
              <a:t>Click to edit Master title style</a:t>
            </a:r>
            <a:endParaRPr/>
          </a:p>
        </p:txBody>
      </p:sp>
      <p:sp>
        <p:nvSpPr>
          <p:cNvPr id="3" name="Picture Placeholder 2"/>
          <p:cNvSpPr>
            <a:spLocks noGrp="1"/>
          </p:cNvSpPr>
          <p:nvPr>
            <p:ph type="pic" idx="1"/>
          </p:nvPr>
        </p:nvSpPr>
        <p:spPr>
          <a:xfrm>
            <a:off x="284163" y="457200"/>
            <a:ext cx="8577072"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4" name="Text Placeholder 3"/>
          <p:cNvSpPr>
            <a:spLocks noGrp="1"/>
          </p:cNvSpPr>
          <p:nvPr>
            <p:ph type="body" sz="half" idx="2"/>
          </p:nvPr>
        </p:nvSpPr>
        <p:spPr>
          <a:xfrm>
            <a:off x="419099" y="5344927"/>
            <a:ext cx="8304213"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914400"/>
            <a:ext cx="5195047"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5" name="Date Placeholder 4"/>
          <p:cNvSpPr>
            <a:spLocks noGrp="1"/>
          </p:cNvSpPr>
          <p:nvPr>
            <p:ph type="dt" sz="half" idx="10"/>
          </p:nvPr>
        </p:nvSpPr>
        <p:spPr/>
        <p:txBody>
          <a:bodyPr/>
          <a:lstStyle/>
          <a:p>
            <a:fld id="{4251665B-C24A-4702-B522-6A4334602E03}" type="datetimeFigureOut">
              <a:rPr lang="en-US" smtClean="0"/>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
        <p:nvSpPr>
          <p:cNvPr id="12" name="Rectangle 11"/>
          <p:cNvSpPr/>
          <p:nvPr/>
        </p:nvSpPr>
        <p:spPr>
          <a:xfrm>
            <a:off x="284163" y="4267200"/>
            <a:ext cx="27432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Text Placeholder 3"/>
          <p:cNvSpPr>
            <a:spLocks noGrp="1"/>
          </p:cNvSpPr>
          <p:nvPr>
            <p:ph type="body" sz="half" idx="2"/>
          </p:nvPr>
        </p:nvSpPr>
        <p:spPr>
          <a:xfrm>
            <a:off x="419101" y="4953001"/>
            <a:ext cx="2472017"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2" name="Title 1"/>
          <p:cNvSpPr>
            <a:spLocks noGrp="1"/>
          </p:cNvSpPr>
          <p:nvPr>
            <p:ph type="title"/>
          </p:nvPr>
        </p:nvSpPr>
        <p:spPr>
          <a:xfrm>
            <a:off x="410764" y="4419600"/>
            <a:ext cx="2475395" cy="510988"/>
          </a:xfrm>
          <a:noFill/>
        </p:spPr>
        <p:txBody>
          <a:bodyPr anchor="b">
            <a:normAutofit/>
          </a:bodyPr>
          <a:lstStyle>
            <a:lvl1pPr algn="l">
              <a:defRPr sz="2000" b="1">
                <a:solidFill>
                  <a:schemeClr val="bg1"/>
                </a:solidFill>
              </a:defRPr>
            </a:lvl1pPr>
          </a:lstStyle>
          <a:p>
            <a:r>
              <a:rPr lang="fi-FI"/>
              <a:t>Click to edit Master title style</a:t>
            </a:r>
            <a:endParaRPr/>
          </a:p>
        </p:txBody>
      </p:sp>
      <p:sp>
        <p:nvSpPr>
          <p:cNvPr id="14" name="Picture Placeholder 13"/>
          <p:cNvSpPr>
            <a:spLocks noGrp="1"/>
          </p:cNvSpPr>
          <p:nvPr>
            <p:ph type="pic" sz="quarter" idx="13"/>
          </p:nvPr>
        </p:nvSpPr>
        <p:spPr>
          <a:xfrm>
            <a:off x="284164" y="594360"/>
            <a:ext cx="2743200" cy="3675888"/>
          </a:xfrm>
        </p:spPr>
        <p:txBody>
          <a:bodyPr/>
          <a:lstStyle>
            <a:lvl1pPr>
              <a:buNone/>
              <a:defRPr/>
            </a:lvl1pPr>
          </a:lstStyle>
          <a:p>
            <a:r>
              <a:rPr lang="fi-FI"/>
              <a:t>Drag picture to placeholder or click icon to add</a:t>
            </a:r>
            <a:endParaRPr/>
          </a:p>
        </p:txBody>
      </p:sp>
      <p:grpSp>
        <p:nvGrpSpPr>
          <p:cNvPr id="8" name="Group 14"/>
          <p:cNvGrpSpPr/>
          <p:nvPr/>
        </p:nvGrpSpPr>
        <p:grpSpPr>
          <a:xfrm>
            <a:off x="284163" y="461682"/>
            <a:ext cx="8576373"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3 Pictures with Caption">
    <p:spTree>
      <p:nvGrpSpPr>
        <p:cNvPr id="1" name=""/>
        <p:cNvGrpSpPr/>
        <p:nvPr/>
      </p:nvGrpSpPr>
      <p:grpSpPr>
        <a:xfrm>
          <a:off x="0" y="0"/>
          <a:ext cx="0" cy="0"/>
          <a:chOff x="0" y="0"/>
          <a:chExt cx="0" cy="0"/>
        </a:xfrm>
      </p:grpSpPr>
      <p:sp>
        <p:nvSpPr>
          <p:cNvPr id="8" name="Rectangle 7"/>
          <p:cNvSpPr/>
          <p:nvPr/>
        </p:nvSpPr>
        <p:spPr>
          <a:xfrm>
            <a:off x="3021013" y="4801575"/>
            <a:ext cx="583723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031661" y="4800600"/>
            <a:ext cx="5691651"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fi-FI"/>
              <a:t>Click to edit Master title style</a:t>
            </a:r>
            <a:endParaRPr/>
          </a:p>
        </p:txBody>
      </p:sp>
      <p:sp>
        <p:nvSpPr>
          <p:cNvPr id="3" name="Picture Placeholder 2"/>
          <p:cNvSpPr>
            <a:spLocks noGrp="1"/>
          </p:cNvSpPr>
          <p:nvPr>
            <p:ph type="pic" idx="1"/>
          </p:nvPr>
        </p:nvSpPr>
        <p:spPr>
          <a:xfrm>
            <a:off x="3021014" y="457199"/>
            <a:ext cx="5833872"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4" name="Text Placeholder 3"/>
          <p:cNvSpPr>
            <a:spLocks noGrp="1"/>
          </p:cNvSpPr>
          <p:nvPr>
            <p:ph type="body" sz="half" idx="2"/>
          </p:nvPr>
        </p:nvSpPr>
        <p:spPr>
          <a:xfrm>
            <a:off x="3069805" y="5367338"/>
            <a:ext cx="5653507"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
        <p:nvSpPr>
          <p:cNvPr id="13" name="Picture Placeholder 2"/>
          <p:cNvSpPr>
            <a:spLocks noGrp="1"/>
          </p:cNvSpPr>
          <p:nvPr>
            <p:ph type="pic" idx="13"/>
          </p:nvPr>
        </p:nvSpPr>
        <p:spPr>
          <a:xfrm>
            <a:off x="284164" y="457200"/>
            <a:ext cx="2736850"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14" name="Picture Placeholder 2"/>
          <p:cNvSpPr>
            <a:spLocks noGrp="1"/>
          </p:cNvSpPr>
          <p:nvPr>
            <p:ph type="pic" idx="14"/>
          </p:nvPr>
        </p:nvSpPr>
        <p:spPr>
          <a:xfrm>
            <a:off x="284164" y="3364992"/>
            <a:ext cx="2736850"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313882" y="2857535"/>
            <a:ext cx="5934615"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695124" y="473075"/>
            <a:ext cx="969264" cy="5921375"/>
          </a:xfrm>
        </p:spPr>
        <p:txBody>
          <a:bodyPr vert="eaVert"/>
          <a:lstStyle>
            <a:lvl1pPr algn="l">
              <a:defRPr sz="3400"/>
            </a:lvl1pPr>
          </a:lstStyle>
          <a:p>
            <a:r>
              <a:rPr lang="fi-FI"/>
              <a:t>Click to edit Master title style</a:t>
            </a:r>
            <a:endParaRP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grpSp>
        <p:nvGrpSpPr>
          <p:cNvPr id="8" name="Group 7"/>
          <p:cNvGrpSpPr/>
          <p:nvPr/>
        </p:nvGrpSpPr>
        <p:grpSpPr>
          <a:xfrm rot="5400000">
            <a:off x="4658724" y="3355723"/>
            <a:ext cx="5934456"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Content Placeholder 2"/>
          <p:cNvSpPr>
            <a:spLocks noGrp="1"/>
          </p:cNvSpPr>
          <p:nvPr>
            <p:ph idx="1"/>
          </p:nvPr>
        </p:nvSpPr>
        <p:spPr/>
        <p:txBody>
          <a:bodyPr/>
          <a:lstStyle>
            <a:lvl5pPr>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8" name="Rectangle 17"/>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Date Placeholder 3"/>
          <p:cNvSpPr>
            <a:spLocks noGrp="1"/>
          </p:cNvSpPr>
          <p:nvPr>
            <p:ph type="dt" sz="half" idx="10"/>
          </p:nvPr>
        </p:nvSpPr>
        <p:spPr/>
        <p:txBody>
          <a:bodyPr/>
          <a:lstStyle/>
          <a:p>
            <a:fld id="{4251665B-C24A-4702-B522-6A4334602E03}"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fi-FI"/>
              <a:t>Drag picture to placeholder or click icon to add</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Click to edit Master subtitle style</a:t>
            </a:r>
            <a:endParaRPr dirty="0"/>
          </a:p>
        </p:txBody>
      </p:sp>
      <p:grpSp>
        <p:nvGrpSpPr>
          <p:cNvPr id="7" name="Group 16"/>
          <p:cNvGrpSpPr/>
          <p:nvPr/>
        </p:nvGrpSpPr>
        <p:grpSpPr>
          <a:xfrm>
            <a:off x="284163" y="1906542"/>
            <a:ext cx="8576373" cy="137411"/>
            <a:chOff x="284163" y="1759424"/>
            <a:chExt cx="8576373" cy="137411"/>
          </a:xfrm>
        </p:grpSpPr>
        <p:sp>
          <p:nvSpPr>
            <p:cNvPr id="11" name="Rectangle 10"/>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9" name="TextBox 18"/>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fi-FI"/>
              <a:t>Click to edit Master 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TextBox 12"/>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29768" y="4814125"/>
            <a:ext cx="77724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mj-lt"/>
                <a:ea typeface="+mj-ea"/>
                <a:cs typeface="+mj-cs"/>
              </a:defRPr>
            </a:lvl1pPr>
          </a:lstStyle>
          <a:p>
            <a:r>
              <a:rPr lang="fi-FI"/>
              <a:t>Click to edit Master title style</a:t>
            </a:r>
            <a:endParaRPr/>
          </a:p>
        </p:txBody>
      </p:sp>
      <p:sp>
        <p:nvSpPr>
          <p:cNvPr id="3" name="Text Placeholder 2"/>
          <p:cNvSpPr>
            <a:spLocks noGrp="1"/>
          </p:cNvSpPr>
          <p:nvPr>
            <p:ph type="body" idx="1"/>
          </p:nvPr>
        </p:nvSpPr>
        <p:spPr>
          <a:xfrm>
            <a:off x="475488" y="5861304"/>
            <a:ext cx="7735824"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fi-FI"/>
              <a:t>Click to edit Master text styles</a:t>
            </a:r>
          </a:p>
        </p:txBody>
      </p:sp>
      <p:sp>
        <p:nvSpPr>
          <p:cNvPr id="4" name="Date Placeholder 3"/>
          <p:cNvSpPr>
            <a:spLocks noGrp="1"/>
          </p:cNvSpPr>
          <p:nvPr>
            <p:ph type="dt" sz="half" idx="10"/>
          </p:nvPr>
        </p:nvSpPr>
        <p:spPr/>
        <p:txBody>
          <a:bodyPr/>
          <a:lstStyle/>
          <a:p>
            <a:fld id="{4251665B-C24A-4702-B522-6A4334602E03}"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284162" y="443754"/>
            <a:ext cx="8574087" cy="4370293"/>
          </a:xfrm>
        </p:spPr>
        <p:txBody>
          <a:bodyPr/>
          <a:lstStyle>
            <a:lvl1pPr>
              <a:buNone/>
              <a:defRPr/>
            </a:lvl1pPr>
          </a:lstStyle>
          <a:p>
            <a:r>
              <a:rPr lang="fi-FI"/>
              <a:t>Drag picture to placeholder or click icon to add</a:t>
            </a:r>
            <a:endParaRPr/>
          </a:p>
        </p:txBody>
      </p:sp>
      <p:sp>
        <p:nvSpPr>
          <p:cNvPr id="4" name="Date Placeholder 3"/>
          <p:cNvSpPr>
            <a:spLocks noGrp="1"/>
          </p:cNvSpPr>
          <p:nvPr>
            <p:ph type="dt" sz="half" idx="10"/>
          </p:nvPr>
        </p:nvSpPr>
        <p:spPr/>
        <p:txBody>
          <a:bodyPr/>
          <a:lstStyle/>
          <a:p>
            <a:fld id="{4251665B-C24A-4702-B522-6A4334602E03}"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7" name="Rectangle 6"/>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7"/>
          <p:cNvGrpSpPr/>
          <p:nvPr/>
        </p:nvGrpSpPr>
        <p:grpSpPr>
          <a:xfrm>
            <a:off x="284163" y="6263389"/>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30306" y="4814047"/>
            <a:ext cx="7772400" cy="1048871"/>
          </a:xfrm>
          <a:noFill/>
        </p:spPr>
        <p:txBody>
          <a:bodyPr anchor="b" anchorCtr="0">
            <a:normAutofit/>
          </a:bodyPr>
          <a:lstStyle>
            <a:lvl1pPr algn="l">
              <a:defRPr sz="4200" b="0" i="0" cap="none" baseline="0"/>
            </a:lvl1pPr>
          </a:lstStyle>
          <a:p>
            <a:r>
              <a:rPr lang="fi-FI"/>
              <a:t>Click to edit Master title style</a:t>
            </a:r>
            <a:endParaRPr/>
          </a:p>
        </p:txBody>
      </p:sp>
      <p:sp>
        <p:nvSpPr>
          <p:cNvPr id="3" name="Text Placeholder 2"/>
          <p:cNvSpPr>
            <a:spLocks noGrp="1"/>
          </p:cNvSpPr>
          <p:nvPr>
            <p:ph type="body" idx="1"/>
          </p:nvPr>
        </p:nvSpPr>
        <p:spPr>
          <a:xfrm>
            <a:off x="470647" y="5862918"/>
            <a:ext cx="7732059"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i-FI"/>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8"/>
          <p:cNvGrpSpPr/>
          <p:nvPr/>
        </p:nvGrpSpPr>
        <p:grpSpPr>
          <a:xfrm>
            <a:off x="284163" y="1577847"/>
            <a:ext cx="8576373"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5" name="Date Placeholder 4"/>
          <p:cNvSpPr>
            <a:spLocks noGrp="1"/>
          </p:cNvSpPr>
          <p:nvPr>
            <p:ph type="dt" sz="half" idx="10"/>
          </p:nvPr>
        </p:nvSpPr>
        <p:spPr/>
        <p:txBody>
          <a:bodyPr/>
          <a:lstStyle/>
          <a:p>
            <a:fld id="{4251665B-C24A-4702-B522-6A4334602E03}" type="datetimeFigureOut">
              <a:rPr lang="en-US" smtClean="0"/>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a:off x="284163" y="1577847"/>
            <a:ext cx="8576373"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lvl1pPr>
              <a:defRPr/>
            </a:lvl1pPr>
          </a:lstStyle>
          <a:p>
            <a:r>
              <a:rPr lang="fi-FI"/>
              <a:t>Click to edit Master title style</a:t>
            </a:r>
            <a:endParaRPr/>
          </a:p>
        </p:txBody>
      </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7" name="Date Placeholder 6"/>
          <p:cNvSpPr>
            <a:spLocks noGrp="1"/>
          </p:cNvSpPr>
          <p:nvPr>
            <p:ph type="dt" sz="half" idx="10"/>
          </p:nvPr>
        </p:nvSpPr>
        <p:spPr/>
        <p:txBody>
          <a:bodyPr/>
          <a:lstStyle/>
          <a:p>
            <a:fld id="{4251665B-C24A-4702-B522-6A4334602E03}" type="datetimeFigureOut">
              <a:rPr lang="en-US" smtClean="0"/>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a:xfrm>
            <a:off x="284163" y="1577847"/>
            <a:ext cx="8576373"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Date Placeholder 2"/>
          <p:cNvSpPr>
            <a:spLocks noGrp="1"/>
          </p:cNvSpPr>
          <p:nvPr>
            <p:ph type="dt" sz="half" idx="10"/>
          </p:nvPr>
        </p:nvSpPr>
        <p:spPr/>
        <p:txBody>
          <a:bodyPr/>
          <a:lstStyle/>
          <a:p>
            <a:fld id="{4251665B-C24A-4702-B522-6A4334602E03}" type="datetimeFigureOut">
              <a:rPr lang="en-US" smtClean="0"/>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1665B-C24A-4702-B522-6A4334602E03}" type="datetimeFigureOut">
              <a:rPr lang="en-US" smtClean="0"/>
              <a:t>11/7/2024</a:t>
            </a:fld>
            <a:endParaRPr lang="en-US"/>
          </a:p>
        </p:txBody>
      </p:sp>
      <p:sp>
        <p:nvSpPr>
          <p:cNvPr id="3" name="Footer Placeholder 2"/>
          <p:cNvSpPr>
            <a:spLocks noGrp="1"/>
          </p:cNvSpPr>
          <p:nvPr>
            <p:ph type="ftr" sz="quarter" idx="11"/>
          </p:nvPr>
        </p:nvSpPr>
        <p:spPr/>
        <p:txBody>
          <a:bodyPr/>
          <a:lstStyle/>
          <a:p>
            <a:endParaRPr lang="en-US"/>
          </a:p>
        </p:txBody>
      </p:sp>
      <p:grpSp>
        <p:nvGrpSpPr>
          <p:cNvPr id="5" name="Group 4"/>
          <p:cNvGrpSpPr/>
          <p:nvPr/>
        </p:nvGrpSpPr>
        <p:grpSpPr>
          <a:xfrm>
            <a:off x="284164" y="452718"/>
            <a:ext cx="7365210"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pic>
        <p:nvPicPr>
          <p:cNvPr id="2050" name="Picture 2" descr="Image result for AIUB logo">
            <a:extLst>
              <a:ext uri="{FF2B5EF4-FFF2-40B4-BE49-F238E27FC236}">
                <a16:creationId xmlns:a16="http://schemas.microsoft.com/office/drawing/2014/main" id="{C28CB252-6044-4564-B6A7-264FC3396E0A}"/>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649374" y="55844"/>
            <a:ext cx="1279161" cy="12871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503" y="2133600"/>
            <a:ext cx="7076747" cy="3992563"/>
          </a:xfrm>
          <a:prstGeom prst="rect">
            <a:avLst/>
          </a:prstGeom>
        </p:spPr>
        <p:txBody>
          <a:bodyPr vert="horz" lIns="91440" tIns="45720" rIns="91440" bIns="45720" rtlCol="0">
            <a:normAutofit/>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2"/>
          </p:nvPr>
        </p:nvSpPr>
        <p:spPr>
          <a:xfrm>
            <a:off x="6794936" y="6437032"/>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4251665B-C24A-4702-B522-6A4334602E03}" type="datetimeFigureOut">
              <a:rPr lang="en-US" smtClean="0"/>
              <a:t>11/7/2024</a:t>
            </a:fld>
            <a:endParaRPr lang="en-US"/>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endParaRPr lang="en-US"/>
          </a:p>
        </p:txBody>
      </p:sp>
      <p:sp>
        <p:nvSpPr>
          <p:cNvPr id="6" name="Slide Number Placeholder 5"/>
          <p:cNvSpPr>
            <a:spLocks noGrp="1"/>
          </p:cNvSpPr>
          <p:nvPr>
            <p:ph type="sldNum" sz="quarter" idx="4"/>
          </p:nvPr>
        </p:nvSpPr>
        <p:spPr>
          <a:xfrm>
            <a:off x="8306459" y="167347"/>
            <a:ext cx="630621"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5FD889E0-CAB2-4699-909D-B9A88D47ACBE}" type="slidenum">
              <a:rPr lang="en-US" smtClean="0"/>
              <a:t>‹#›</a:t>
            </a:fld>
            <a:endParaRPr lang="en-US"/>
          </a:p>
        </p:txBody>
      </p:sp>
      <p:sp>
        <p:nvSpPr>
          <p:cNvPr id="2" name="Title Placeholder 1"/>
          <p:cNvSpPr>
            <a:spLocks noGrp="1"/>
          </p:cNvSpPr>
          <p:nvPr>
            <p:ph type="title"/>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fi-FI"/>
              <a:t>Click to edit Master title style</a:t>
            </a: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oleObject" Target="../embeddings/oleObject2.bin"/><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Windows Form</a:t>
            </a:r>
          </a:p>
        </p:txBody>
      </p:sp>
      <p:sp>
        <p:nvSpPr>
          <p:cNvPr id="3" name="Subtitle 2"/>
          <p:cNvSpPr>
            <a:spLocks noGrp="1"/>
          </p:cNvSpPr>
          <p:nvPr>
            <p:ph type="subTitle" idx="1"/>
          </p:nvPr>
        </p:nvSpPr>
        <p:spPr>
          <a:xfrm>
            <a:off x="476205" y="1532427"/>
            <a:ext cx="2789509" cy="484632"/>
          </a:xfrm>
        </p:spPr>
        <p:txBody>
          <a:bodyPr/>
          <a:lstStyle/>
          <a:p>
            <a:r>
              <a:rPr lang="en-US" dirty="0"/>
              <a:t>Course Code: CSC 3115</a:t>
            </a:r>
          </a:p>
        </p:txBody>
      </p:sp>
      <p:sp>
        <p:nvSpPr>
          <p:cNvPr id="4" name="TextBox 3"/>
          <p:cNvSpPr txBox="1"/>
          <p:nvPr/>
        </p:nvSpPr>
        <p:spPr>
          <a:xfrm>
            <a:off x="76971" y="2446757"/>
            <a:ext cx="9024614" cy="707886"/>
          </a:xfrm>
          <a:prstGeom prst="rect">
            <a:avLst/>
          </a:prstGeom>
          <a:noFill/>
        </p:spPr>
        <p:txBody>
          <a:bodyPr wrap="square" rtlCol="0">
            <a:spAutoFit/>
          </a:bodyPr>
          <a:lstStyle/>
          <a:p>
            <a:pPr algn="ctr"/>
            <a:r>
              <a:rPr lang="en-US" sz="2000" b="1" dirty="0">
                <a:solidFill>
                  <a:srgbClr val="0070C0"/>
                </a:solidFill>
                <a:latin typeface="Arial" panose="020B0604020202020204" pitchFamily="34" charset="0"/>
                <a:cs typeface="Arial" panose="020B0604020202020204" pitchFamily="34" charset="0"/>
              </a:rPr>
              <a:t>Dept. of Computer Science</a:t>
            </a:r>
          </a:p>
          <a:p>
            <a:pPr algn="ctr"/>
            <a:r>
              <a:rPr lang="en-US" sz="2000" b="1" dirty="0">
                <a:solidFill>
                  <a:srgbClr val="0070C0"/>
                </a:solidFill>
                <a:latin typeface="Arial" panose="020B0604020202020204" pitchFamily="34" charset="0"/>
                <a:cs typeface="Arial" panose="020B0604020202020204" pitchFamily="34" charset="0"/>
              </a:rPr>
              <a:t>Faculty of Science and Technology</a:t>
            </a:r>
            <a:endParaRPr lang="en-US" sz="2400" b="1" dirty="0">
              <a:solidFill>
                <a:srgbClr val="0070C0"/>
              </a:solidFill>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29FF08AD-7519-4C4A-8E0D-640DF5BB5E58}"/>
              </a:ext>
            </a:extLst>
          </p:cNvPr>
          <p:cNvGraphicFramePr>
            <a:graphicFrameLocks noGrp="1"/>
          </p:cNvGraphicFramePr>
          <p:nvPr>
            <p:extLst>
              <p:ext uri="{D42A27DB-BD31-4B8C-83A1-F6EECF244321}">
                <p14:modId xmlns:p14="http://schemas.microsoft.com/office/powerpoint/2010/main" val="999348618"/>
              </p:ext>
            </p:extLst>
          </p:nvPr>
        </p:nvGraphicFramePr>
        <p:xfrm>
          <a:off x="476205" y="5186042"/>
          <a:ext cx="8335798" cy="757472"/>
        </p:xfrm>
        <a:graphic>
          <a:graphicData uri="http://schemas.openxmlformats.org/drawingml/2006/table">
            <a:tbl>
              <a:tblPr firstRow="1" bandRow="1">
                <a:tableStyleId>{D7AC3CCA-C797-4891-BE02-D94E43425B78}</a:tableStyleId>
              </a:tblPr>
              <a:tblGrid>
                <a:gridCol w="1483224">
                  <a:extLst>
                    <a:ext uri="{9D8B030D-6E8A-4147-A177-3AD203B41FA5}">
                      <a16:colId xmlns:a16="http://schemas.microsoft.com/office/drawing/2014/main" val="3905988420"/>
                    </a:ext>
                  </a:extLst>
                </a:gridCol>
                <a:gridCol w="1254826">
                  <a:extLst>
                    <a:ext uri="{9D8B030D-6E8A-4147-A177-3AD203B41FA5}">
                      <a16:colId xmlns:a16="http://schemas.microsoft.com/office/drawing/2014/main" val="2889894460"/>
                    </a:ext>
                  </a:extLst>
                </a:gridCol>
                <a:gridCol w="1274618">
                  <a:extLst>
                    <a:ext uri="{9D8B030D-6E8A-4147-A177-3AD203B41FA5}">
                      <a16:colId xmlns:a16="http://schemas.microsoft.com/office/drawing/2014/main" val="3023211198"/>
                    </a:ext>
                  </a:extLst>
                </a:gridCol>
                <a:gridCol w="983672">
                  <a:extLst>
                    <a:ext uri="{9D8B030D-6E8A-4147-A177-3AD203B41FA5}">
                      <a16:colId xmlns:a16="http://schemas.microsoft.com/office/drawing/2014/main" val="1762131981"/>
                    </a:ext>
                  </a:extLst>
                </a:gridCol>
                <a:gridCol w="1191491">
                  <a:extLst>
                    <a:ext uri="{9D8B030D-6E8A-4147-A177-3AD203B41FA5}">
                      <a16:colId xmlns:a16="http://schemas.microsoft.com/office/drawing/2014/main" val="445458238"/>
                    </a:ext>
                  </a:extLst>
                </a:gridCol>
                <a:gridCol w="2147967">
                  <a:extLst>
                    <a:ext uri="{9D8B030D-6E8A-4147-A177-3AD203B41FA5}">
                      <a16:colId xmlns:a16="http://schemas.microsoft.com/office/drawing/2014/main" val="1508364941"/>
                    </a:ext>
                  </a:extLst>
                </a:gridCol>
              </a:tblGrid>
              <a:tr h="378736">
                <a:tc>
                  <a:txBody>
                    <a:bodyPr/>
                    <a:lstStyle/>
                    <a:p>
                      <a:r>
                        <a:rPr lang="en-US" dirty="0"/>
                        <a:t>Lecturer No:</a:t>
                      </a:r>
                    </a:p>
                  </a:txBody>
                  <a:tcPr/>
                </a:tc>
                <a:tc>
                  <a:txBody>
                    <a:bodyPr/>
                    <a:lstStyle/>
                    <a:p>
                      <a:r>
                        <a:rPr lang="en-US" dirty="0"/>
                        <a:t>09</a:t>
                      </a:r>
                      <a:r>
                        <a:rPr lang="en-US" baseline="0" dirty="0"/>
                        <a:t> &amp; 10</a:t>
                      </a:r>
                      <a:endParaRPr lang="en-US" dirty="0"/>
                    </a:p>
                  </a:txBody>
                  <a:tcPr/>
                </a:tc>
                <a:tc>
                  <a:txBody>
                    <a:bodyPr/>
                    <a:lstStyle/>
                    <a:p>
                      <a:r>
                        <a:rPr lang="en-US" dirty="0"/>
                        <a:t>Week No:</a:t>
                      </a:r>
                    </a:p>
                  </a:txBody>
                  <a:tcPr/>
                </a:tc>
                <a:tc>
                  <a:txBody>
                    <a:bodyPr/>
                    <a:lstStyle/>
                    <a:p>
                      <a:r>
                        <a:rPr lang="en-US" dirty="0"/>
                        <a:t>10</a:t>
                      </a:r>
                      <a:r>
                        <a:rPr lang="en-US" baseline="0" dirty="0"/>
                        <a:t> &amp; 11</a:t>
                      </a:r>
                      <a:endParaRPr lang="en-US" dirty="0"/>
                    </a:p>
                  </a:txBody>
                  <a:tcPr/>
                </a:tc>
                <a:tc>
                  <a:txBody>
                    <a:bodyPr/>
                    <a:lstStyle/>
                    <a:p>
                      <a:r>
                        <a:rPr lang="en-US" dirty="0"/>
                        <a:t>Semester:</a:t>
                      </a:r>
                    </a:p>
                  </a:txBody>
                  <a:tcPr/>
                </a:tc>
                <a:tc>
                  <a:txBody>
                    <a:bodyPr/>
                    <a:lstStyle/>
                    <a:p>
                      <a:r>
                        <a:rPr lang="en-US"/>
                        <a:t>Summer 2023-2024</a:t>
                      </a:r>
                      <a:endParaRPr lang="en-US" dirty="0"/>
                    </a:p>
                  </a:txBody>
                  <a:tcPr/>
                </a:tc>
                <a:extLst>
                  <a:ext uri="{0D108BD9-81ED-4DB2-BD59-A6C34878D82A}">
                    <a16:rowId xmlns:a16="http://schemas.microsoft.com/office/drawing/2014/main" val="2197040212"/>
                  </a:ext>
                </a:extLst>
              </a:tr>
              <a:tr h="3787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n-lt"/>
                          <a:ea typeface="+mn-ea"/>
                          <a:cs typeface="+mn-cs"/>
                        </a:rPr>
                        <a:t>Lecturer:</a:t>
                      </a:r>
                    </a:p>
                  </a:txBody>
                  <a:tcPr/>
                </a:tc>
                <a:tc gridSpan="5">
                  <a:txBody>
                    <a:bodyPr/>
                    <a:lstStyle/>
                    <a:p>
                      <a:r>
                        <a:rPr lang="en-US" i="1" dirty="0" err="1"/>
                        <a:t>Tonny</a:t>
                      </a:r>
                      <a:r>
                        <a:rPr lang="en-US" i="1" dirty="0"/>
                        <a:t> Kar</a:t>
                      </a:r>
                    </a:p>
                  </a:txBody>
                  <a:tcPr/>
                </a:tc>
                <a:tc hMerge="1">
                  <a:txBody>
                    <a:bodyPr/>
                    <a:lstStyle/>
                    <a:p>
                      <a:endParaRPr lang="en-FI"/>
                    </a:p>
                  </a:txBody>
                  <a:tcPr/>
                </a:tc>
                <a:tc hMerge="1">
                  <a:txBody>
                    <a:bodyPr/>
                    <a:lstStyle/>
                    <a:p>
                      <a:endParaRPr lang="en-FI"/>
                    </a:p>
                  </a:txBody>
                  <a:tcPr/>
                </a:tc>
                <a:tc hMerge="1">
                  <a:txBody>
                    <a:bodyPr/>
                    <a:lstStyle/>
                    <a:p>
                      <a:endParaRPr lang="en-FI"/>
                    </a:p>
                  </a:txBody>
                  <a:tcPr/>
                </a:tc>
                <a:tc hMerge="1">
                  <a:txBody>
                    <a:bodyPr/>
                    <a:lstStyle/>
                    <a:p>
                      <a:endParaRPr lang="en-FI"/>
                    </a:p>
                  </a:txBody>
                  <a:tcPr/>
                </a:tc>
                <a:extLst>
                  <a:ext uri="{0D108BD9-81ED-4DB2-BD59-A6C34878D82A}">
                    <a16:rowId xmlns:a16="http://schemas.microsoft.com/office/drawing/2014/main" val="2091734565"/>
                  </a:ext>
                </a:extLst>
              </a:tr>
            </a:tbl>
          </a:graphicData>
        </a:graphic>
      </p:graphicFrame>
      <p:sp>
        <p:nvSpPr>
          <p:cNvPr id="8" name="Subtitle 2">
            <a:extLst>
              <a:ext uri="{FF2B5EF4-FFF2-40B4-BE49-F238E27FC236}">
                <a16:creationId xmlns:a16="http://schemas.microsoft.com/office/drawing/2014/main" id="{FF0F860A-68ED-3A45-9B2E-50E8CE1BC6B7}"/>
              </a:ext>
            </a:extLst>
          </p:cNvPr>
          <p:cNvSpPr txBox="1">
            <a:spLocks/>
          </p:cNvSpPr>
          <p:nvPr/>
        </p:nvSpPr>
        <p:spPr>
          <a:xfrm>
            <a:off x="2974769" y="1519623"/>
            <a:ext cx="4672940" cy="48463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r>
              <a:rPr lang="en-US" dirty="0"/>
              <a:t>Course Title: Object Oriented Programming 2</a:t>
            </a:r>
          </a:p>
        </p:txBody>
      </p:sp>
    </p:spTree>
    <p:extLst>
      <p:ext uri="{BB962C8B-B14F-4D97-AF65-F5344CB8AC3E}">
        <p14:creationId xmlns:p14="http://schemas.microsoft.com/office/powerpoint/2010/main" val="700707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3">
            <a:extLst>
              <a:ext uri="{FF2B5EF4-FFF2-40B4-BE49-F238E27FC236}">
                <a16:creationId xmlns:a16="http://schemas.microsoft.com/office/drawing/2014/main" id="{DA3BC4F4-2A7F-4120-A93E-14FBB90D700C}"/>
              </a:ext>
            </a:extLst>
          </p:cNvPr>
          <p:cNvSpPr txBox="1">
            <a:spLocks/>
          </p:cNvSpPr>
          <p:nvPr/>
        </p:nvSpPr>
        <p:spPr>
          <a:xfrm>
            <a:off x="206230" y="685800"/>
            <a:ext cx="7330643" cy="1828800"/>
          </a:xfrm>
          <a:prstGeom prst="rect">
            <a:avLst/>
          </a:prstGeom>
        </p:spPr>
        <p:txBody>
          <a:bodyPr>
            <a:normAutofit fontScale="92500" lnSpcReduction="1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3600" dirty="0"/>
              <a:t>Events</a:t>
            </a:r>
          </a:p>
          <a:p>
            <a:pPr marL="0" indent="0" algn="just">
              <a:buFont typeface="Wingdings" pitchFamily="2" charset="2"/>
              <a:buNone/>
            </a:pPr>
            <a:r>
              <a:rPr lang="en-US" sz="1800" dirty="0"/>
              <a:t>Events are user actions such as key press, clicks, mouse movements, etc., or some occurrence such as system generated notifications. Applications need to respond to events when they occur. For example, interrupts. Events are used for inter-process communication</a:t>
            </a:r>
            <a:r>
              <a:rPr lang="en-US" dirty="0"/>
              <a:t>.</a:t>
            </a:r>
          </a:p>
          <a:p>
            <a:pPr marL="0" indent="0" algn="just">
              <a:buFont typeface="Wingdings" pitchFamily="2" charset="2"/>
              <a:buNone/>
            </a:pPr>
            <a:endParaRPr lang="en-US" dirty="0"/>
          </a:p>
          <a:p>
            <a:pPr marL="0" indent="0" algn="just">
              <a:buFont typeface="Wingdings" pitchFamily="2" charset="2"/>
              <a:buNone/>
            </a:pPr>
            <a:endParaRPr lang="en-US" dirty="0"/>
          </a:p>
          <a:p>
            <a:pPr marL="0" indent="0" algn="just">
              <a:buFont typeface="Wingdings" pitchFamily="2" charset="2"/>
              <a:buNone/>
            </a:pPr>
            <a:endParaRPr lang="en-US" sz="1800" dirty="0"/>
          </a:p>
          <a:p>
            <a:pPr marL="0" indent="0" algn="just">
              <a:buFont typeface="Wingdings" pitchFamily="2" charset="2"/>
              <a:buNone/>
            </a:pPr>
            <a:endParaRPr lang="en-US" sz="1800" dirty="0"/>
          </a:p>
          <a:p>
            <a:endParaRPr lang="en-US" dirty="0"/>
          </a:p>
          <a:p>
            <a:endParaRPr lang="en-US" dirty="0"/>
          </a:p>
        </p:txBody>
      </p:sp>
      <p:pic>
        <p:nvPicPr>
          <p:cNvPr id="8" name="Picture 7">
            <a:extLst>
              <a:ext uri="{FF2B5EF4-FFF2-40B4-BE49-F238E27FC236}">
                <a16:creationId xmlns:a16="http://schemas.microsoft.com/office/drawing/2014/main" id="{D31C9EFA-3D7E-4E04-98DB-A7211197DEE3}"/>
              </a:ext>
            </a:extLst>
          </p:cNvPr>
          <p:cNvPicPr>
            <a:picLocks noChangeAspect="1"/>
          </p:cNvPicPr>
          <p:nvPr/>
        </p:nvPicPr>
        <p:blipFill>
          <a:blip r:embed="rId2"/>
          <a:stretch>
            <a:fillRect/>
          </a:stretch>
        </p:blipFill>
        <p:spPr>
          <a:xfrm>
            <a:off x="5624945" y="2523259"/>
            <a:ext cx="2229073" cy="3295650"/>
          </a:xfrm>
          <a:prstGeom prst="rect">
            <a:avLst/>
          </a:prstGeom>
        </p:spPr>
      </p:pic>
      <p:pic>
        <p:nvPicPr>
          <p:cNvPr id="9" name="Picture 8">
            <a:extLst>
              <a:ext uri="{FF2B5EF4-FFF2-40B4-BE49-F238E27FC236}">
                <a16:creationId xmlns:a16="http://schemas.microsoft.com/office/drawing/2014/main" id="{ADE91B30-61EA-45CA-8106-19C24C76D1BF}"/>
              </a:ext>
            </a:extLst>
          </p:cNvPr>
          <p:cNvPicPr>
            <a:picLocks noChangeAspect="1"/>
          </p:cNvPicPr>
          <p:nvPr/>
        </p:nvPicPr>
        <p:blipFill>
          <a:blip r:embed="rId3"/>
          <a:stretch>
            <a:fillRect/>
          </a:stretch>
        </p:blipFill>
        <p:spPr>
          <a:xfrm>
            <a:off x="177748" y="2514600"/>
            <a:ext cx="5447197" cy="1066800"/>
          </a:xfrm>
          <a:prstGeom prst="rect">
            <a:avLst/>
          </a:prstGeom>
        </p:spPr>
      </p:pic>
    </p:spTree>
    <p:extLst>
      <p:ext uri="{BB962C8B-B14F-4D97-AF65-F5344CB8AC3E}">
        <p14:creationId xmlns:p14="http://schemas.microsoft.com/office/powerpoint/2010/main" val="2978319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6"/>
          <p:cNvSpPr txBox="1">
            <a:spLocks/>
          </p:cNvSpPr>
          <p:nvPr/>
        </p:nvSpPr>
        <p:spPr>
          <a:xfrm>
            <a:off x="289358" y="1405022"/>
            <a:ext cx="8425152" cy="542756"/>
          </a:xfrm>
          <a:prstGeom prst="rect">
            <a:avLst/>
          </a:prstGeom>
        </p:spPr>
        <p:txBody>
          <a:bodyPr>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1800" b="1" i="1" dirty="0" err="1"/>
              <a:t>TextBox</a:t>
            </a:r>
            <a:r>
              <a:rPr lang="en-US" sz="1800" dirty="0"/>
              <a:t> : A </a:t>
            </a:r>
            <a:r>
              <a:rPr lang="en-US" sz="1800" b="1" dirty="0" err="1"/>
              <a:t>TextBox</a:t>
            </a:r>
            <a:r>
              <a:rPr lang="en-US" sz="1800" dirty="0"/>
              <a:t> control is used to display, or accept as input, a single line of text. </a:t>
            </a:r>
            <a:r>
              <a:rPr lang="en-US" sz="1800" dirty="0" err="1"/>
              <a:t>TextBox</a:t>
            </a:r>
            <a:r>
              <a:rPr lang="en-US" sz="1800" dirty="0"/>
              <a:t> controls can also be used to accept passwords and other sensitive information.</a:t>
            </a:r>
          </a:p>
        </p:txBody>
      </p:sp>
      <p:pic>
        <p:nvPicPr>
          <p:cNvPr id="15" name="Picture 14">
            <a:extLst>
              <a:ext uri="{FF2B5EF4-FFF2-40B4-BE49-F238E27FC236}">
                <a16:creationId xmlns:a16="http://schemas.microsoft.com/office/drawing/2014/main" id="{65A6C7F1-F623-4823-98E6-8AA54BACE6FA}"/>
              </a:ext>
            </a:extLst>
          </p:cNvPr>
          <p:cNvPicPr>
            <a:picLocks noChangeAspect="1"/>
          </p:cNvPicPr>
          <p:nvPr/>
        </p:nvPicPr>
        <p:blipFill>
          <a:blip r:embed="rId2"/>
          <a:stretch>
            <a:fillRect/>
          </a:stretch>
        </p:blipFill>
        <p:spPr>
          <a:xfrm>
            <a:off x="441759" y="1947778"/>
            <a:ext cx="2911633" cy="799364"/>
          </a:xfrm>
          <a:prstGeom prst="rect">
            <a:avLst/>
          </a:prstGeom>
        </p:spPr>
      </p:pic>
      <p:sp>
        <p:nvSpPr>
          <p:cNvPr id="16" name="Content Placeholder 6">
            <a:extLst>
              <a:ext uri="{FF2B5EF4-FFF2-40B4-BE49-F238E27FC236}">
                <a16:creationId xmlns:a16="http://schemas.microsoft.com/office/drawing/2014/main" id="{D908A85D-B497-4A22-8310-098194AB06E1}"/>
              </a:ext>
            </a:extLst>
          </p:cNvPr>
          <p:cNvSpPr txBox="1">
            <a:spLocks/>
          </p:cNvSpPr>
          <p:nvPr/>
        </p:nvSpPr>
        <p:spPr>
          <a:xfrm>
            <a:off x="289358" y="2896429"/>
            <a:ext cx="8425152" cy="381000"/>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en-US" sz="1800" b="1" i="1" dirty="0"/>
              <a:t>Button</a:t>
            </a:r>
            <a:r>
              <a:rPr lang="en-US" sz="1800" dirty="0"/>
              <a:t> :  A </a:t>
            </a:r>
            <a:r>
              <a:rPr lang="en-US" sz="1800" b="1" dirty="0"/>
              <a:t>button </a:t>
            </a:r>
            <a:r>
              <a:rPr lang="en-US" sz="1800" dirty="0"/>
              <a:t>accepts clicks. In Windows Forms we use a Button control that accepts click events and performs other actions in the user interface. This control provides a way to accept input—and invoke logic based on that input.</a:t>
            </a:r>
          </a:p>
        </p:txBody>
      </p:sp>
      <p:pic>
        <p:nvPicPr>
          <p:cNvPr id="17" name="Picture 16">
            <a:extLst>
              <a:ext uri="{FF2B5EF4-FFF2-40B4-BE49-F238E27FC236}">
                <a16:creationId xmlns:a16="http://schemas.microsoft.com/office/drawing/2014/main" id="{E8783EB4-E127-4C2F-992A-157E1F950897}"/>
              </a:ext>
            </a:extLst>
          </p:cNvPr>
          <p:cNvPicPr>
            <a:picLocks noChangeAspect="1"/>
          </p:cNvPicPr>
          <p:nvPr/>
        </p:nvPicPr>
        <p:blipFill>
          <a:blip r:embed="rId3"/>
          <a:stretch>
            <a:fillRect/>
          </a:stretch>
        </p:blipFill>
        <p:spPr>
          <a:xfrm>
            <a:off x="670359" y="3959007"/>
            <a:ext cx="1572192" cy="1243186"/>
          </a:xfrm>
          <a:prstGeom prst="rect">
            <a:avLst/>
          </a:prstGeom>
        </p:spPr>
      </p:pic>
      <p:pic>
        <p:nvPicPr>
          <p:cNvPr id="18" name="Picture 17">
            <a:extLst>
              <a:ext uri="{FF2B5EF4-FFF2-40B4-BE49-F238E27FC236}">
                <a16:creationId xmlns:a16="http://schemas.microsoft.com/office/drawing/2014/main" id="{DBC35435-8375-4606-8A3E-81F9E6FCC17B}"/>
              </a:ext>
            </a:extLst>
          </p:cNvPr>
          <p:cNvPicPr>
            <a:picLocks noChangeAspect="1"/>
          </p:cNvPicPr>
          <p:nvPr/>
        </p:nvPicPr>
        <p:blipFill>
          <a:blip r:embed="rId4"/>
          <a:stretch>
            <a:fillRect/>
          </a:stretch>
        </p:blipFill>
        <p:spPr>
          <a:xfrm>
            <a:off x="3013229" y="3959007"/>
            <a:ext cx="3252810" cy="895475"/>
          </a:xfrm>
          <a:prstGeom prst="rect">
            <a:avLst/>
          </a:prstGeom>
        </p:spPr>
      </p:pic>
      <p:sp>
        <p:nvSpPr>
          <p:cNvPr id="19" name="TextBox 18">
            <a:extLst>
              <a:ext uri="{FF2B5EF4-FFF2-40B4-BE49-F238E27FC236}">
                <a16:creationId xmlns:a16="http://schemas.microsoft.com/office/drawing/2014/main" id="{7BC76CA6-BFE2-461C-A17C-9097E147C241}"/>
              </a:ext>
            </a:extLst>
          </p:cNvPr>
          <p:cNvSpPr txBox="1"/>
          <p:nvPr/>
        </p:nvSpPr>
        <p:spPr>
          <a:xfrm>
            <a:off x="6720738" y="3962422"/>
            <a:ext cx="1324683" cy="646331"/>
          </a:xfrm>
          <a:prstGeom prst="rect">
            <a:avLst/>
          </a:prstGeom>
          <a:noFill/>
        </p:spPr>
        <p:txBody>
          <a:bodyPr wrap="square" rtlCol="0">
            <a:spAutoFit/>
          </a:bodyPr>
          <a:lstStyle/>
          <a:p>
            <a:r>
              <a:rPr lang="en-US" dirty="0"/>
              <a:t>Button click event</a:t>
            </a:r>
          </a:p>
        </p:txBody>
      </p:sp>
      <p:sp>
        <p:nvSpPr>
          <p:cNvPr id="20" name="Subtitle 2"/>
          <p:cNvSpPr txBox="1">
            <a:spLocks/>
          </p:cNvSpPr>
          <p:nvPr/>
        </p:nvSpPr>
        <p:spPr>
          <a:xfrm>
            <a:off x="335494" y="595100"/>
            <a:ext cx="3232896" cy="493414"/>
          </a:xfrm>
          <a:prstGeom prst="rect">
            <a:avLst/>
          </a:prstGeom>
        </p:spPr>
        <p:txBody>
          <a:bodyPr>
            <a:normAutofit lnSpcReduction="1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800" b="1" dirty="0"/>
              <a:t>Control Details</a:t>
            </a:r>
          </a:p>
        </p:txBody>
      </p:sp>
      <p:cxnSp>
        <p:nvCxnSpPr>
          <p:cNvPr id="21" name="Straight Arrow Connector 20">
            <a:extLst>
              <a:ext uri="{FF2B5EF4-FFF2-40B4-BE49-F238E27FC236}">
                <a16:creationId xmlns:a16="http://schemas.microsoft.com/office/drawing/2014/main" id="{4CEB9204-6257-47EE-8DA4-D67E081B1A7B}"/>
              </a:ext>
            </a:extLst>
          </p:cNvPr>
          <p:cNvCxnSpPr/>
          <p:nvPr/>
        </p:nvCxnSpPr>
        <p:spPr>
          <a:xfrm flipV="1">
            <a:off x="5520867" y="4395680"/>
            <a:ext cx="1199871" cy="152400"/>
          </a:xfrm>
          <a:prstGeom prst="straightConnector1">
            <a:avLst/>
          </a:prstGeom>
          <a:ln>
            <a:solidFill>
              <a:schemeClr val="bg2">
                <a:lumMod val="10000"/>
              </a:schemeClr>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40984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35494" y="595100"/>
            <a:ext cx="3232896" cy="493414"/>
          </a:xfrm>
          <a:prstGeom prst="rect">
            <a:avLst/>
          </a:prstGeom>
        </p:spPr>
        <p:txBody>
          <a:bodyPr>
            <a:normAutofit lnSpcReduction="1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800" b="1" dirty="0"/>
              <a:t>Control Details</a:t>
            </a:r>
          </a:p>
        </p:txBody>
      </p:sp>
      <p:sp>
        <p:nvSpPr>
          <p:cNvPr id="3" name="Content Placeholder 6"/>
          <p:cNvSpPr txBox="1">
            <a:spLocks/>
          </p:cNvSpPr>
          <p:nvPr/>
        </p:nvSpPr>
        <p:spPr>
          <a:xfrm>
            <a:off x="335494" y="1524000"/>
            <a:ext cx="8406724" cy="542756"/>
          </a:xfrm>
          <a:prstGeom prst="rect">
            <a:avLst/>
          </a:prstGeom>
        </p:spPr>
        <p:txBody>
          <a:bodyPr>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1800" b="1" i="1" dirty="0"/>
              <a:t>Label</a:t>
            </a:r>
            <a:r>
              <a:rPr lang="en-US" sz="1800" dirty="0"/>
              <a:t> : A </a:t>
            </a:r>
            <a:r>
              <a:rPr lang="en-US" sz="1800" b="1" dirty="0"/>
              <a:t>Label </a:t>
            </a:r>
            <a:r>
              <a:rPr lang="en-US" sz="1800" dirty="0"/>
              <a:t>control is used as a display medium for text on Forms. Label control does not participate in user input or capture mouse or keyboard events. </a:t>
            </a:r>
          </a:p>
        </p:txBody>
      </p:sp>
      <p:pic>
        <p:nvPicPr>
          <p:cNvPr id="4" name="Picture 3">
            <a:extLst>
              <a:ext uri="{FF2B5EF4-FFF2-40B4-BE49-F238E27FC236}">
                <a16:creationId xmlns:a16="http://schemas.microsoft.com/office/drawing/2014/main" id="{2D15A644-6A0B-4B5B-99B0-2095FB388135}"/>
              </a:ext>
            </a:extLst>
          </p:cNvPr>
          <p:cNvPicPr>
            <a:picLocks noChangeAspect="1"/>
          </p:cNvPicPr>
          <p:nvPr/>
        </p:nvPicPr>
        <p:blipFill>
          <a:blip r:embed="rId2"/>
          <a:stretch>
            <a:fillRect/>
          </a:stretch>
        </p:blipFill>
        <p:spPr>
          <a:xfrm>
            <a:off x="716494" y="2088923"/>
            <a:ext cx="2395181" cy="926484"/>
          </a:xfrm>
          <a:prstGeom prst="rect">
            <a:avLst/>
          </a:prstGeom>
        </p:spPr>
      </p:pic>
      <p:sp>
        <p:nvSpPr>
          <p:cNvPr id="5" name="Content Placeholder 6">
            <a:extLst>
              <a:ext uri="{FF2B5EF4-FFF2-40B4-BE49-F238E27FC236}">
                <a16:creationId xmlns:a16="http://schemas.microsoft.com/office/drawing/2014/main" id="{24FED0E9-64D1-41D3-946D-CBD7B4CFD16B}"/>
              </a:ext>
            </a:extLst>
          </p:cNvPr>
          <p:cNvSpPr txBox="1">
            <a:spLocks/>
          </p:cNvSpPr>
          <p:nvPr/>
        </p:nvSpPr>
        <p:spPr>
          <a:xfrm>
            <a:off x="369928" y="3364757"/>
            <a:ext cx="8406724" cy="542756"/>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en-US" sz="1800" b="1" i="1" dirty="0"/>
              <a:t>CheckBox </a:t>
            </a:r>
            <a:r>
              <a:rPr lang="en-US" sz="1800" dirty="0"/>
              <a:t>: A </a:t>
            </a:r>
            <a:r>
              <a:rPr lang="en-US" sz="1800" b="1" dirty="0"/>
              <a:t>CheckBox </a:t>
            </a:r>
            <a:r>
              <a:rPr lang="en-US" sz="1800" dirty="0"/>
              <a:t>control allows users to select single or multiple items from a list of items. </a:t>
            </a:r>
          </a:p>
        </p:txBody>
      </p:sp>
      <p:pic>
        <p:nvPicPr>
          <p:cNvPr id="6" name="Picture 5">
            <a:extLst>
              <a:ext uri="{FF2B5EF4-FFF2-40B4-BE49-F238E27FC236}">
                <a16:creationId xmlns:a16="http://schemas.microsoft.com/office/drawing/2014/main" id="{0702B5DA-A54D-4BF2-A450-72F534354223}"/>
              </a:ext>
            </a:extLst>
          </p:cNvPr>
          <p:cNvPicPr>
            <a:picLocks noChangeAspect="1"/>
          </p:cNvPicPr>
          <p:nvPr/>
        </p:nvPicPr>
        <p:blipFill>
          <a:blip r:embed="rId3"/>
          <a:stretch>
            <a:fillRect/>
          </a:stretch>
        </p:blipFill>
        <p:spPr>
          <a:xfrm>
            <a:off x="571921" y="4028935"/>
            <a:ext cx="3662999" cy="2000529"/>
          </a:xfrm>
          <a:prstGeom prst="rect">
            <a:avLst/>
          </a:prstGeom>
        </p:spPr>
      </p:pic>
    </p:spTree>
    <p:extLst>
      <p:ext uri="{BB962C8B-B14F-4D97-AF65-F5344CB8AC3E}">
        <p14:creationId xmlns:p14="http://schemas.microsoft.com/office/powerpoint/2010/main" val="2430746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35494" y="595100"/>
            <a:ext cx="3232896" cy="493414"/>
          </a:xfrm>
          <a:prstGeom prst="rect">
            <a:avLst/>
          </a:prstGeom>
        </p:spPr>
        <p:txBody>
          <a:bodyPr>
            <a:normAutofit lnSpcReduction="1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800" b="1" dirty="0"/>
              <a:t>Control Details</a:t>
            </a:r>
          </a:p>
        </p:txBody>
      </p:sp>
      <p:sp>
        <p:nvSpPr>
          <p:cNvPr id="3" name="Content Placeholder 6"/>
          <p:cNvSpPr txBox="1">
            <a:spLocks/>
          </p:cNvSpPr>
          <p:nvPr/>
        </p:nvSpPr>
        <p:spPr>
          <a:xfrm>
            <a:off x="315985" y="1439444"/>
            <a:ext cx="8494424" cy="542756"/>
          </a:xfrm>
          <a:prstGeom prst="rect">
            <a:avLst/>
          </a:prstGeom>
        </p:spPr>
        <p:txBody>
          <a:bodyPr>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lgn="just">
              <a:buNone/>
            </a:pPr>
            <a:r>
              <a:rPr lang="en-US" sz="1800" b="1" i="1" dirty="0" err="1"/>
              <a:t>RadioButton</a:t>
            </a:r>
            <a:r>
              <a:rPr lang="en-US" sz="1800" dirty="0"/>
              <a:t> : A </a:t>
            </a:r>
            <a:r>
              <a:rPr lang="en-US" sz="1800" b="1" dirty="0" err="1"/>
              <a:t>RadioButton</a:t>
            </a:r>
            <a:r>
              <a:rPr lang="en-US" sz="1800" b="1" dirty="0"/>
              <a:t> </a:t>
            </a:r>
            <a:r>
              <a:rPr lang="en-US" sz="1800" dirty="0"/>
              <a:t>control provides a round interface to select one option from a number of options. Radio buttons are usually placed in a group on a container control, such as a Panel or a </a:t>
            </a:r>
            <a:r>
              <a:rPr lang="en-US" sz="1800" dirty="0" err="1"/>
              <a:t>GroupBox</a:t>
            </a:r>
            <a:r>
              <a:rPr lang="en-US" sz="1800" dirty="0"/>
              <a:t>, and one of them is selected</a:t>
            </a:r>
            <a:r>
              <a:rPr lang="en-US" dirty="0"/>
              <a:t>.</a:t>
            </a:r>
          </a:p>
          <a:p>
            <a:pPr algn="just"/>
            <a:endParaRPr lang="en-US" sz="1800" dirty="0"/>
          </a:p>
          <a:p>
            <a:pPr algn="just"/>
            <a:endParaRPr lang="en-US" sz="1800" dirty="0"/>
          </a:p>
          <a:p>
            <a:pPr marL="0" indent="0" algn="just">
              <a:buFont typeface="Wingdings" pitchFamily="2" charset="2"/>
              <a:buNone/>
            </a:pPr>
            <a:endParaRPr lang="en-US" sz="1800" dirty="0"/>
          </a:p>
        </p:txBody>
      </p:sp>
      <p:sp>
        <p:nvSpPr>
          <p:cNvPr id="4" name="Content Placeholder 6">
            <a:extLst>
              <a:ext uri="{FF2B5EF4-FFF2-40B4-BE49-F238E27FC236}">
                <a16:creationId xmlns:a16="http://schemas.microsoft.com/office/drawing/2014/main" id="{D908A85D-B497-4A22-8310-098194AB06E1}"/>
              </a:ext>
            </a:extLst>
          </p:cNvPr>
          <p:cNvSpPr txBox="1">
            <a:spLocks/>
          </p:cNvSpPr>
          <p:nvPr/>
        </p:nvSpPr>
        <p:spPr>
          <a:xfrm>
            <a:off x="281146" y="3686724"/>
            <a:ext cx="8494424" cy="381000"/>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en-US" sz="1800" b="1" i="1" dirty="0" err="1"/>
              <a:t>ComboBox</a:t>
            </a:r>
            <a:r>
              <a:rPr lang="en-US" sz="1800" dirty="0"/>
              <a:t> : A </a:t>
            </a:r>
            <a:r>
              <a:rPr lang="en-US" sz="1800" b="1" dirty="0" err="1"/>
              <a:t>ComboBox</a:t>
            </a:r>
            <a:r>
              <a:rPr lang="en-US" sz="1800" b="1" dirty="0"/>
              <a:t> </a:t>
            </a:r>
            <a:r>
              <a:rPr lang="en-US" sz="1800" dirty="0"/>
              <a:t>control provides combined functionality of a text box and a </a:t>
            </a:r>
            <a:r>
              <a:rPr lang="en-US" sz="1800" dirty="0" err="1"/>
              <a:t>listbox</a:t>
            </a:r>
            <a:r>
              <a:rPr lang="en-US" sz="1800" dirty="0"/>
              <a:t> in a single control. Only one list item is displayed at one time in a </a:t>
            </a:r>
            <a:r>
              <a:rPr lang="en-US" sz="1800" dirty="0" err="1"/>
              <a:t>ComboBox</a:t>
            </a:r>
            <a:r>
              <a:rPr lang="en-US" sz="1800" dirty="0"/>
              <a:t> and rest of the available items are loaded in a drop down list.</a:t>
            </a:r>
            <a:endParaRPr lang="en-US" sz="1800" u="sng" dirty="0"/>
          </a:p>
        </p:txBody>
      </p:sp>
      <p:pic>
        <p:nvPicPr>
          <p:cNvPr id="5" name="Picture 4">
            <a:extLst>
              <a:ext uri="{FF2B5EF4-FFF2-40B4-BE49-F238E27FC236}">
                <a16:creationId xmlns:a16="http://schemas.microsoft.com/office/drawing/2014/main" id="{A3E981AB-5A47-479A-9856-F448737EEE2A}"/>
              </a:ext>
            </a:extLst>
          </p:cNvPr>
          <p:cNvPicPr>
            <a:picLocks noChangeAspect="1"/>
          </p:cNvPicPr>
          <p:nvPr/>
        </p:nvPicPr>
        <p:blipFill>
          <a:blip r:embed="rId2"/>
          <a:stretch>
            <a:fillRect/>
          </a:stretch>
        </p:blipFill>
        <p:spPr>
          <a:xfrm>
            <a:off x="6564385" y="2090600"/>
            <a:ext cx="2268281" cy="1595790"/>
          </a:xfrm>
          <a:prstGeom prst="rect">
            <a:avLst/>
          </a:prstGeom>
        </p:spPr>
      </p:pic>
      <p:pic>
        <p:nvPicPr>
          <p:cNvPr id="6" name="Picture 5">
            <a:extLst>
              <a:ext uri="{FF2B5EF4-FFF2-40B4-BE49-F238E27FC236}">
                <a16:creationId xmlns:a16="http://schemas.microsoft.com/office/drawing/2014/main" id="{41737DBF-CFC3-4FFE-9D81-5DE9D2F55E0E}"/>
              </a:ext>
            </a:extLst>
          </p:cNvPr>
          <p:cNvPicPr>
            <a:picLocks noChangeAspect="1"/>
          </p:cNvPicPr>
          <p:nvPr/>
        </p:nvPicPr>
        <p:blipFill>
          <a:blip r:embed="rId3"/>
          <a:stretch>
            <a:fillRect/>
          </a:stretch>
        </p:blipFill>
        <p:spPr>
          <a:xfrm>
            <a:off x="620785" y="4530791"/>
            <a:ext cx="2998032" cy="1861653"/>
          </a:xfrm>
          <a:prstGeom prst="rect">
            <a:avLst/>
          </a:prstGeom>
        </p:spPr>
      </p:pic>
      <p:pic>
        <p:nvPicPr>
          <p:cNvPr id="7" name="Picture 6">
            <a:extLst>
              <a:ext uri="{FF2B5EF4-FFF2-40B4-BE49-F238E27FC236}">
                <a16:creationId xmlns:a16="http://schemas.microsoft.com/office/drawing/2014/main" id="{185AFED4-ED0A-4C35-93B9-3C0942D4D7F3}"/>
              </a:ext>
            </a:extLst>
          </p:cNvPr>
          <p:cNvPicPr>
            <a:picLocks noChangeAspect="1"/>
          </p:cNvPicPr>
          <p:nvPr/>
        </p:nvPicPr>
        <p:blipFill>
          <a:blip r:embed="rId4"/>
          <a:stretch>
            <a:fillRect/>
          </a:stretch>
        </p:blipFill>
        <p:spPr>
          <a:xfrm>
            <a:off x="4735586" y="5112789"/>
            <a:ext cx="4239996" cy="1028844"/>
          </a:xfrm>
          <a:prstGeom prst="rect">
            <a:avLst/>
          </a:prstGeom>
        </p:spPr>
      </p:pic>
    </p:spTree>
    <p:extLst>
      <p:ext uri="{BB962C8B-B14F-4D97-AF65-F5344CB8AC3E}">
        <p14:creationId xmlns:p14="http://schemas.microsoft.com/office/powerpoint/2010/main" val="2805514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35494" y="595100"/>
            <a:ext cx="3232896" cy="493414"/>
          </a:xfrm>
          <a:prstGeom prst="rect">
            <a:avLst/>
          </a:prstGeom>
        </p:spPr>
        <p:txBody>
          <a:bodyPr>
            <a:normAutofit lnSpcReduction="1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800" b="1" dirty="0"/>
              <a:t>Control Details</a:t>
            </a:r>
          </a:p>
        </p:txBody>
      </p:sp>
      <p:sp>
        <p:nvSpPr>
          <p:cNvPr id="3" name="Content Placeholder 6"/>
          <p:cNvSpPr txBox="1">
            <a:spLocks/>
          </p:cNvSpPr>
          <p:nvPr/>
        </p:nvSpPr>
        <p:spPr>
          <a:xfrm>
            <a:off x="370332" y="1246911"/>
            <a:ext cx="8214060" cy="542756"/>
          </a:xfrm>
          <a:prstGeom prst="rect">
            <a:avLst/>
          </a:prstGeom>
        </p:spPr>
        <p:txBody>
          <a:bodyPr>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lgn="just">
              <a:buNone/>
            </a:pPr>
            <a:r>
              <a:rPr lang="en-US" sz="1800" b="1" i="1" dirty="0" err="1"/>
              <a:t>DateTimePicker</a:t>
            </a:r>
            <a:r>
              <a:rPr lang="en-US" sz="1800" dirty="0"/>
              <a:t> : A </a:t>
            </a:r>
            <a:r>
              <a:rPr lang="en-US" sz="1800" b="1" dirty="0" err="1"/>
              <a:t>DateTimePicker</a:t>
            </a:r>
            <a:r>
              <a:rPr lang="en-US" sz="1800" b="1" dirty="0"/>
              <a:t> </a:t>
            </a:r>
            <a:r>
              <a:rPr lang="en-US" sz="1800" dirty="0"/>
              <a:t>control allows users to select a date and time in Windows Forms applications. </a:t>
            </a:r>
          </a:p>
          <a:p>
            <a:pPr algn="just"/>
            <a:endParaRPr lang="en-US" sz="1800" dirty="0"/>
          </a:p>
          <a:p>
            <a:pPr marL="0" indent="0" algn="just">
              <a:buFont typeface="Wingdings" pitchFamily="2" charset="2"/>
              <a:buNone/>
            </a:pPr>
            <a:endParaRPr lang="en-US" sz="1800" dirty="0"/>
          </a:p>
        </p:txBody>
      </p:sp>
      <p:sp>
        <p:nvSpPr>
          <p:cNvPr id="4" name="Content Placeholder 6">
            <a:extLst>
              <a:ext uri="{FF2B5EF4-FFF2-40B4-BE49-F238E27FC236}">
                <a16:creationId xmlns:a16="http://schemas.microsoft.com/office/drawing/2014/main" id="{D908A85D-B497-4A22-8310-098194AB06E1}"/>
              </a:ext>
            </a:extLst>
          </p:cNvPr>
          <p:cNvSpPr txBox="1">
            <a:spLocks/>
          </p:cNvSpPr>
          <p:nvPr/>
        </p:nvSpPr>
        <p:spPr>
          <a:xfrm>
            <a:off x="335493" y="3494191"/>
            <a:ext cx="8214060" cy="381000"/>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en-US" sz="1800" b="1" i="1" dirty="0" err="1"/>
              <a:t>PictureBox</a:t>
            </a:r>
            <a:r>
              <a:rPr lang="en-US" sz="1800" dirty="0"/>
              <a:t> : </a:t>
            </a:r>
            <a:r>
              <a:rPr lang="en-US" sz="1800" b="1" dirty="0" err="1"/>
              <a:t>PictureBox</a:t>
            </a:r>
            <a:r>
              <a:rPr lang="en-US" sz="1800" b="1" dirty="0"/>
              <a:t> </a:t>
            </a:r>
            <a:r>
              <a:rPr lang="en-US" sz="1800" dirty="0"/>
              <a:t>control is used to display images in Windows Forms.</a:t>
            </a:r>
            <a:endParaRPr lang="en-US" sz="1800" u="sng" dirty="0"/>
          </a:p>
        </p:txBody>
      </p:sp>
      <p:pic>
        <p:nvPicPr>
          <p:cNvPr id="5" name="Picture 4">
            <a:extLst>
              <a:ext uri="{FF2B5EF4-FFF2-40B4-BE49-F238E27FC236}">
                <a16:creationId xmlns:a16="http://schemas.microsoft.com/office/drawing/2014/main" id="{6E03D89A-746C-46A0-A870-2791F2B87CDF}"/>
              </a:ext>
            </a:extLst>
          </p:cNvPr>
          <p:cNvPicPr>
            <a:picLocks noChangeAspect="1"/>
          </p:cNvPicPr>
          <p:nvPr/>
        </p:nvPicPr>
        <p:blipFill>
          <a:blip r:embed="rId2"/>
          <a:stretch>
            <a:fillRect/>
          </a:stretch>
        </p:blipFill>
        <p:spPr>
          <a:xfrm>
            <a:off x="3068113" y="1673025"/>
            <a:ext cx="1936714" cy="1816466"/>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8933" y="3879891"/>
            <a:ext cx="2899080" cy="1390843"/>
          </a:xfrm>
          <a:prstGeom prst="rect">
            <a:avLst/>
          </a:prstGeom>
        </p:spPr>
      </p:pic>
      <p:sp>
        <p:nvSpPr>
          <p:cNvPr id="7" name="TextBox 6"/>
          <p:cNvSpPr txBox="1"/>
          <p:nvPr/>
        </p:nvSpPr>
        <p:spPr>
          <a:xfrm>
            <a:off x="7378855" y="4448585"/>
            <a:ext cx="1170698" cy="646331"/>
          </a:xfrm>
          <a:prstGeom prst="rect">
            <a:avLst/>
          </a:prstGeom>
          <a:noFill/>
        </p:spPr>
        <p:txBody>
          <a:bodyPr wrap="square" rtlCol="0">
            <a:spAutoFit/>
          </a:bodyPr>
          <a:lstStyle/>
          <a:p>
            <a:r>
              <a:rPr lang="en-US" dirty="0"/>
              <a:t>Image Location</a:t>
            </a:r>
          </a:p>
        </p:txBody>
      </p:sp>
      <p:pic>
        <p:nvPicPr>
          <p:cNvPr id="8" name="Picture 7"/>
          <p:cNvPicPr>
            <a:picLocks noChangeAspect="1"/>
          </p:cNvPicPr>
          <p:nvPr/>
        </p:nvPicPr>
        <p:blipFill rotWithShape="1">
          <a:blip r:embed="rId4" cstate="email">
            <a:extLst>
              <a:ext uri="{28A0092B-C50C-407E-A947-70E740481C1C}">
                <a14:useLocalDpi xmlns:a14="http://schemas.microsoft.com/office/drawing/2010/main" val="0"/>
              </a:ext>
            </a:extLst>
          </a:blip>
          <a:srcRect l="4914" t="33735" r="1719" b="1807"/>
          <a:stretch/>
        </p:blipFill>
        <p:spPr>
          <a:xfrm>
            <a:off x="1345391" y="5287231"/>
            <a:ext cx="5737763" cy="1019175"/>
          </a:xfrm>
          <a:prstGeom prst="rect">
            <a:avLst/>
          </a:prstGeom>
        </p:spPr>
      </p:pic>
      <p:cxnSp>
        <p:nvCxnSpPr>
          <p:cNvPr id="9" name="Straight Arrow Connector 8"/>
          <p:cNvCxnSpPr/>
          <p:nvPr/>
        </p:nvCxnSpPr>
        <p:spPr>
          <a:xfrm flipV="1">
            <a:off x="7083154" y="5049796"/>
            <a:ext cx="762000" cy="819067"/>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05214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35494" y="595100"/>
            <a:ext cx="3232896" cy="493414"/>
          </a:xfrm>
          <a:prstGeom prst="rect">
            <a:avLst/>
          </a:prstGeom>
        </p:spPr>
        <p:txBody>
          <a:bodyPr>
            <a:normAutofit lnSpcReduction="1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800" b="1" dirty="0"/>
              <a:t>Control Details</a:t>
            </a:r>
          </a:p>
        </p:txBody>
      </p:sp>
      <p:sp>
        <p:nvSpPr>
          <p:cNvPr id="3" name="Content Placeholder 6"/>
          <p:cNvSpPr txBox="1">
            <a:spLocks/>
          </p:cNvSpPr>
          <p:nvPr/>
        </p:nvSpPr>
        <p:spPr>
          <a:xfrm>
            <a:off x="399543" y="1360101"/>
            <a:ext cx="8398093" cy="762000"/>
          </a:xfrm>
          <a:prstGeom prst="rect">
            <a:avLst/>
          </a:prstGeom>
        </p:spPr>
        <p:txBody>
          <a:bodyPr>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lgn="just">
              <a:buNone/>
            </a:pPr>
            <a:r>
              <a:rPr lang="en-US" sz="1800" b="1" i="1" dirty="0" err="1"/>
              <a:t>RichTextBox</a:t>
            </a:r>
            <a:r>
              <a:rPr lang="en-US" sz="1800" dirty="0"/>
              <a:t> : </a:t>
            </a:r>
            <a:r>
              <a:rPr lang="en-US" sz="1400" b="1" dirty="0" err="1">
                <a:cs typeface="Arial" panose="020B0604020202020204" pitchFamily="34" charset="0"/>
              </a:rPr>
              <a:t>RichTextBox</a:t>
            </a:r>
            <a:r>
              <a:rPr lang="en-US" sz="1400" dirty="0">
                <a:cs typeface="Arial" panose="020B0604020202020204" pitchFamily="34" charset="0"/>
              </a:rPr>
              <a:t> has many formatting options. It applies colors, background colors, multiple fonts, and margins to the text. It adds more complexity than the regular </a:t>
            </a:r>
            <a:r>
              <a:rPr lang="en-US" sz="1400" dirty="0" err="1">
                <a:cs typeface="Arial" panose="020B0604020202020204" pitchFamily="34" charset="0"/>
              </a:rPr>
              <a:t>TextBox</a:t>
            </a:r>
            <a:r>
              <a:rPr lang="en-US" sz="1400" dirty="0">
                <a:cs typeface="Arial" panose="020B0604020202020204" pitchFamily="34" charset="0"/>
              </a:rPr>
              <a:t>. But the </a:t>
            </a:r>
            <a:r>
              <a:rPr lang="en-US" sz="1400" dirty="0" err="1">
                <a:cs typeface="Arial" panose="020B0604020202020204" pitchFamily="34" charset="0"/>
              </a:rPr>
              <a:t>RichTextBox</a:t>
            </a:r>
            <a:r>
              <a:rPr lang="en-US" sz="1400" dirty="0">
                <a:cs typeface="Arial" panose="020B0604020202020204" pitchFamily="34" charset="0"/>
              </a:rPr>
              <a:t> provides needed features to programs. </a:t>
            </a:r>
          </a:p>
          <a:p>
            <a:pPr algn="just"/>
            <a:endParaRPr lang="en-US" sz="1400" dirty="0"/>
          </a:p>
          <a:p>
            <a:pPr marL="0" indent="0" algn="just">
              <a:buFont typeface="Wingdings" pitchFamily="2" charset="2"/>
              <a:buNone/>
            </a:pPr>
            <a:endParaRPr lang="en-US" sz="1800" dirty="0"/>
          </a:p>
        </p:txBody>
      </p:sp>
      <p:sp>
        <p:nvSpPr>
          <p:cNvPr id="4" name="Content Placeholder 6">
            <a:extLst>
              <a:ext uri="{FF2B5EF4-FFF2-40B4-BE49-F238E27FC236}">
                <a16:creationId xmlns:a16="http://schemas.microsoft.com/office/drawing/2014/main" id="{D908A85D-B497-4A22-8310-098194AB06E1}"/>
              </a:ext>
            </a:extLst>
          </p:cNvPr>
          <p:cNvSpPr txBox="1">
            <a:spLocks/>
          </p:cNvSpPr>
          <p:nvPr/>
        </p:nvSpPr>
        <p:spPr>
          <a:xfrm>
            <a:off x="364704" y="3607381"/>
            <a:ext cx="8398093" cy="381000"/>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just">
              <a:buNone/>
            </a:pPr>
            <a:r>
              <a:rPr lang="en-US" sz="1800" b="1" i="1" dirty="0" err="1"/>
              <a:t>LinkLabel</a:t>
            </a:r>
            <a:r>
              <a:rPr lang="en-US" sz="1800" dirty="0"/>
              <a:t> : </a:t>
            </a:r>
            <a:r>
              <a:rPr lang="en-US" sz="1400" dirty="0"/>
              <a:t>A </a:t>
            </a:r>
            <a:r>
              <a:rPr lang="en-US" sz="1400" b="1" dirty="0" err="1"/>
              <a:t>LinkLabel</a:t>
            </a:r>
            <a:r>
              <a:rPr lang="en-US" sz="1400" b="1" dirty="0"/>
              <a:t> </a:t>
            </a:r>
            <a:r>
              <a:rPr lang="en-US" sz="1400" dirty="0"/>
              <a:t>control is a label control that can display a hyperlink. A </a:t>
            </a:r>
            <a:r>
              <a:rPr lang="en-US" sz="1400" dirty="0" err="1"/>
              <a:t>LinkLabel</a:t>
            </a:r>
            <a:r>
              <a:rPr lang="en-US" sz="1400" dirty="0"/>
              <a:t> control is inherited from the Label class so it has all the functionality provided by the Windows Forms Label control. </a:t>
            </a:r>
            <a:r>
              <a:rPr lang="en-US" sz="1400" dirty="0" err="1"/>
              <a:t>LinkLabel</a:t>
            </a:r>
            <a:r>
              <a:rPr lang="en-US" sz="1400" dirty="0"/>
              <a:t> control does not participate in user input or capture mouse or keyboard events. </a:t>
            </a:r>
            <a:endParaRPr lang="en-US" sz="1400" u="sng" dirty="0"/>
          </a:p>
        </p:txBody>
      </p:sp>
      <p:pic>
        <p:nvPicPr>
          <p:cNvPr id="5" name="Picture 4">
            <a:extLst>
              <a:ext uri="{FF2B5EF4-FFF2-40B4-BE49-F238E27FC236}">
                <a16:creationId xmlns:a16="http://schemas.microsoft.com/office/drawing/2014/main" id="{539EF84C-BAEF-44CD-B6A6-96F4C2DE291B}"/>
              </a:ext>
            </a:extLst>
          </p:cNvPr>
          <p:cNvPicPr>
            <a:picLocks noChangeAspect="1"/>
          </p:cNvPicPr>
          <p:nvPr/>
        </p:nvPicPr>
        <p:blipFill>
          <a:blip r:embed="rId2"/>
          <a:stretch>
            <a:fillRect/>
          </a:stretch>
        </p:blipFill>
        <p:spPr>
          <a:xfrm>
            <a:off x="1999744" y="1935665"/>
            <a:ext cx="2234006" cy="1632980"/>
          </a:xfrm>
          <a:prstGeom prst="rect">
            <a:avLst/>
          </a:prstGeom>
        </p:spPr>
      </p:pic>
      <p:cxnSp>
        <p:nvCxnSpPr>
          <p:cNvPr id="6" name="Straight Arrow Connector 5">
            <a:extLst>
              <a:ext uri="{FF2B5EF4-FFF2-40B4-BE49-F238E27FC236}">
                <a16:creationId xmlns:a16="http://schemas.microsoft.com/office/drawing/2014/main" id="{0A15EBDE-119C-4A2C-AFFF-26F994FB601E}"/>
              </a:ext>
            </a:extLst>
          </p:cNvPr>
          <p:cNvCxnSpPr>
            <a:cxnSpLocks/>
          </p:cNvCxnSpPr>
          <p:nvPr/>
        </p:nvCxnSpPr>
        <p:spPr>
          <a:xfrm flipV="1">
            <a:off x="3904744" y="2954650"/>
            <a:ext cx="1676399" cy="409535"/>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F6711081-595A-4BED-AEE1-FF6243E63B7C}"/>
              </a:ext>
            </a:extLst>
          </p:cNvPr>
          <p:cNvSpPr txBox="1"/>
          <p:nvPr/>
        </p:nvSpPr>
        <p:spPr>
          <a:xfrm>
            <a:off x="5408945" y="2585318"/>
            <a:ext cx="1447625" cy="369332"/>
          </a:xfrm>
          <a:prstGeom prst="rect">
            <a:avLst/>
          </a:prstGeom>
          <a:noFill/>
        </p:spPr>
        <p:txBody>
          <a:bodyPr wrap="square" rtlCol="0">
            <a:spAutoFit/>
          </a:bodyPr>
          <a:lstStyle/>
          <a:p>
            <a:r>
              <a:rPr lang="en-US" dirty="0" err="1"/>
              <a:t>richTextBox</a:t>
            </a:r>
            <a:endParaRPr lang="en-US" dirty="0"/>
          </a:p>
        </p:txBody>
      </p:sp>
      <p:pic>
        <p:nvPicPr>
          <p:cNvPr id="8" name="Picture 7">
            <a:extLst>
              <a:ext uri="{FF2B5EF4-FFF2-40B4-BE49-F238E27FC236}">
                <a16:creationId xmlns:a16="http://schemas.microsoft.com/office/drawing/2014/main" id="{3F75AFA8-5306-4A1D-93D9-9567EE96DF89}"/>
              </a:ext>
            </a:extLst>
          </p:cNvPr>
          <p:cNvPicPr>
            <a:picLocks noChangeAspect="1"/>
          </p:cNvPicPr>
          <p:nvPr/>
        </p:nvPicPr>
        <p:blipFill>
          <a:blip r:embed="rId3"/>
          <a:stretch>
            <a:fillRect/>
          </a:stretch>
        </p:blipFill>
        <p:spPr>
          <a:xfrm>
            <a:off x="628143" y="4421001"/>
            <a:ext cx="2995326" cy="2105319"/>
          </a:xfrm>
          <a:prstGeom prst="rect">
            <a:avLst/>
          </a:prstGeom>
        </p:spPr>
      </p:pic>
      <p:pic>
        <p:nvPicPr>
          <p:cNvPr id="9" name="Picture 8">
            <a:extLst>
              <a:ext uri="{FF2B5EF4-FFF2-40B4-BE49-F238E27FC236}">
                <a16:creationId xmlns:a16="http://schemas.microsoft.com/office/drawing/2014/main" id="{D141E6DA-EC94-418F-9BA8-29287FFD5D8E}"/>
              </a:ext>
            </a:extLst>
          </p:cNvPr>
          <p:cNvPicPr>
            <a:picLocks noChangeAspect="1"/>
          </p:cNvPicPr>
          <p:nvPr/>
        </p:nvPicPr>
        <p:blipFill>
          <a:blip r:embed="rId4"/>
          <a:stretch>
            <a:fillRect/>
          </a:stretch>
        </p:blipFill>
        <p:spPr>
          <a:xfrm>
            <a:off x="3920573" y="4435378"/>
            <a:ext cx="2436120" cy="1947652"/>
          </a:xfrm>
          <a:prstGeom prst="rect">
            <a:avLst/>
          </a:prstGeom>
        </p:spPr>
      </p:pic>
      <p:pic>
        <p:nvPicPr>
          <p:cNvPr id="10" name="Picture 9">
            <a:extLst>
              <a:ext uri="{FF2B5EF4-FFF2-40B4-BE49-F238E27FC236}">
                <a16:creationId xmlns:a16="http://schemas.microsoft.com/office/drawing/2014/main" id="{D01206FC-2470-4C15-B52E-FE6F120E3365}"/>
              </a:ext>
            </a:extLst>
          </p:cNvPr>
          <p:cNvPicPr>
            <a:picLocks noChangeAspect="1"/>
          </p:cNvPicPr>
          <p:nvPr/>
        </p:nvPicPr>
        <p:blipFill rotWithShape="1">
          <a:blip r:embed="rId5"/>
          <a:srcRect t="11239"/>
          <a:stretch/>
        </p:blipFill>
        <p:spPr>
          <a:xfrm>
            <a:off x="6356694" y="5677177"/>
            <a:ext cx="2205416" cy="532844"/>
          </a:xfrm>
          <a:prstGeom prst="rect">
            <a:avLst/>
          </a:prstGeom>
        </p:spPr>
      </p:pic>
      <p:pic>
        <p:nvPicPr>
          <p:cNvPr id="11" name="Picture 10">
            <a:extLst>
              <a:ext uri="{FF2B5EF4-FFF2-40B4-BE49-F238E27FC236}">
                <a16:creationId xmlns:a16="http://schemas.microsoft.com/office/drawing/2014/main" id="{8B410E8D-6357-44A4-B074-255EA24CAD1E}"/>
              </a:ext>
            </a:extLst>
          </p:cNvPr>
          <p:cNvPicPr>
            <a:picLocks noChangeAspect="1"/>
          </p:cNvPicPr>
          <p:nvPr/>
        </p:nvPicPr>
        <p:blipFill rotWithShape="1">
          <a:blip r:embed="rId6"/>
          <a:srcRect l="3811" t="60799" r="35439" b="21954"/>
          <a:stretch/>
        </p:blipFill>
        <p:spPr>
          <a:xfrm>
            <a:off x="6356693" y="5226939"/>
            <a:ext cx="1482016" cy="151160"/>
          </a:xfrm>
          <a:prstGeom prst="rect">
            <a:avLst/>
          </a:prstGeom>
        </p:spPr>
      </p:pic>
    </p:spTree>
    <p:extLst>
      <p:ext uri="{BB962C8B-B14F-4D97-AF65-F5344CB8AC3E}">
        <p14:creationId xmlns:p14="http://schemas.microsoft.com/office/powerpoint/2010/main" val="3453161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35494" y="595100"/>
            <a:ext cx="3232896" cy="493414"/>
          </a:xfrm>
          <a:prstGeom prst="rect">
            <a:avLst/>
          </a:prstGeom>
        </p:spPr>
        <p:txBody>
          <a:bodyPr>
            <a:normAutofit lnSpcReduction="1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800" b="1" dirty="0"/>
              <a:t>Control Details</a:t>
            </a:r>
          </a:p>
        </p:txBody>
      </p:sp>
      <p:sp>
        <p:nvSpPr>
          <p:cNvPr id="3" name="Content Placeholder 6"/>
          <p:cNvSpPr txBox="1">
            <a:spLocks/>
          </p:cNvSpPr>
          <p:nvPr/>
        </p:nvSpPr>
        <p:spPr>
          <a:xfrm>
            <a:off x="370333" y="1405022"/>
            <a:ext cx="8496576" cy="542756"/>
          </a:xfrm>
          <a:prstGeom prst="rect">
            <a:avLst/>
          </a:prstGeom>
        </p:spPr>
        <p:txBody>
          <a:bodyPr>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lgn="just">
              <a:buNone/>
            </a:pPr>
            <a:r>
              <a:rPr lang="en-US" sz="1800" b="1" i="1" dirty="0"/>
              <a:t>Panel</a:t>
            </a:r>
            <a:r>
              <a:rPr lang="en-US" sz="1800" dirty="0"/>
              <a:t> : The </a:t>
            </a:r>
            <a:r>
              <a:rPr lang="en-US" sz="1800" b="1" dirty="0"/>
              <a:t>Panel </a:t>
            </a:r>
            <a:r>
              <a:rPr lang="en-US" sz="1800" dirty="0"/>
              <a:t>Control is a container control to host a group of similar child controls.  Panel Control is useful when you need to show and hide a group of controls. </a:t>
            </a:r>
          </a:p>
          <a:p>
            <a:pPr algn="just"/>
            <a:endParaRPr lang="en-US" sz="1800" dirty="0"/>
          </a:p>
          <a:p>
            <a:pPr marL="0" indent="0" algn="just">
              <a:buFont typeface="Wingdings" pitchFamily="2" charset="2"/>
              <a:buNone/>
            </a:pPr>
            <a:endParaRPr lang="en-US" sz="1800" dirty="0"/>
          </a:p>
        </p:txBody>
      </p:sp>
      <p:sp>
        <p:nvSpPr>
          <p:cNvPr id="4" name="Content Placeholder 6">
            <a:extLst>
              <a:ext uri="{FF2B5EF4-FFF2-40B4-BE49-F238E27FC236}">
                <a16:creationId xmlns:a16="http://schemas.microsoft.com/office/drawing/2014/main" id="{D908A85D-B497-4A22-8310-098194AB06E1}"/>
              </a:ext>
            </a:extLst>
          </p:cNvPr>
          <p:cNvSpPr txBox="1">
            <a:spLocks/>
          </p:cNvSpPr>
          <p:nvPr/>
        </p:nvSpPr>
        <p:spPr>
          <a:xfrm>
            <a:off x="335494" y="3652302"/>
            <a:ext cx="8496576" cy="381000"/>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just">
              <a:buNone/>
            </a:pPr>
            <a:r>
              <a:rPr lang="en-US" sz="1800" b="1" i="1" dirty="0" err="1"/>
              <a:t>GroupBox</a:t>
            </a:r>
            <a:r>
              <a:rPr lang="en-US" sz="1800" dirty="0"/>
              <a:t> : A </a:t>
            </a:r>
            <a:r>
              <a:rPr lang="en-US" sz="1800" b="1" dirty="0" err="1"/>
              <a:t>GroupBox</a:t>
            </a:r>
            <a:r>
              <a:rPr lang="en-US" sz="1800" b="1" dirty="0"/>
              <a:t> </a:t>
            </a:r>
            <a:r>
              <a:rPr lang="en-US" sz="1800" dirty="0"/>
              <a:t>control is a container control that is used to place Windows Forms child controls in a group. The purpose of a </a:t>
            </a:r>
            <a:r>
              <a:rPr lang="en-US" sz="1800" dirty="0" err="1"/>
              <a:t>GroupBox</a:t>
            </a:r>
            <a:r>
              <a:rPr lang="en-US" sz="1800" dirty="0"/>
              <a:t> is to define user interfaces where we can categorize related controls in a group. </a:t>
            </a:r>
            <a:endParaRPr lang="en-US" sz="1800" u="sng"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60856" y="1995755"/>
            <a:ext cx="3240080" cy="1481334"/>
          </a:xfrm>
          <a:prstGeom prst="rect">
            <a:avLst/>
          </a:prstGeom>
        </p:spPr>
      </p:pic>
      <p:pic>
        <p:nvPicPr>
          <p:cNvPr id="6" name="Picture 5"/>
          <p:cNvPicPr>
            <a:picLocks noChangeAspect="1"/>
          </p:cNvPicPr>
          <p:nvPr/>
        </p:nvPicPr>
        <p:blipFill rotWithShape="1">
          <a:blip r:embed="rId3" cstate="email">
            <a:extLst>
              <a:ext uri="{28A0092B-C50C-407E-A947-70E740481C1C}">
                <a14:useLocalDpi xmlns:a14="http://schemas.microsoft.com/office/drawing/2010/main" val="0"/>
              </a:ext>
            </a:extLst>
          </a:blip>
          <a:srcRect l="13496" t="2687" r="513" b="37733"/>
          <a:stretch/>
        </p:blipFill>
        <p:spPr>
          <a:xfrm>
            <a:off x="3800936" y="2599895"/>
            <a:ext cx="5177053" cy="821853"/>
          </a:xfrm>
          <a:prstGeom prst="rect">
            <a:avLst/>
          </a:prstGeom>
        </p:spPr>
      </p:pic>
      <p:cxnSp>
        <p:nvCxnSpPr>
          <p:cNvPr id="7" name="Straight Arrow Connector 6"/>
          <p:cNvCxnSpPr/>
          <p:nvPr/>
        </p:nvCxnSpPr>
        <p:spPr>
          <a:xfrm flipV="1">
            <a:off x="5856733" y="2298206"/>
            <a:ext cx="2209800" cy="603379"/>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8" name="TextBox 7"/>
          <p:cNvSpPr txBox="1"/>
          <p:nvPr/>
        </p:nvSpPr>
        <p:spPr>
          <a:xfrm>
            <a:off x="7655946" y="2022953"/>
            <a:ext cx="1210963" cy="923330"/>
          </a:xfrm>
          <a:prstGeom prst="rect">
            <a:avLst/>
          </a:prstGeom>
          <a:noFill/>
        </p:spPr>
        <p:txBody>
          <a:bodyPr wrap="square" rtlCol="0">
            <a:spAutoFit/>
          </a:bodyPr>
          <a:lstStyle/>
          <a:p>
            <a:r>
              <a:rPr lang="en-US" dirty="0"/>
              <a:t>For hiding or showing controls</a:t>
            </a:r>
          </a:p>
        </p:txBody>
      </p:sp>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0857" y="4424251"/>
            <a:ext cx="3654758" cy="2064294"/>
          </a:xfrm>
          <a:prstGeom prst="rect">
            <a:avLst/>
          </a:prstGeom>
        </p:spPr>
      </p:pic>
    </p:spTree>
    <p:extLst>
      <p:ext uri="{BB962C8B-B14F-4D97-AF65-F5344CB8AC3E}">
        <p14:creationId xmlns:p14="http://schemas.microsoft.com/office/powerpoint/2010/main" val="2971540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35494" y="595100"/>
            <a:ext cx="3232896" cy="493414"/>
          </a:xfrm>
          <a:prstGeom prst="rect">
            <a:avLst/>
          </a:prstGeom>
        </p:spPr>
        <p:txBody>
          <a:bodyPr>
            <a:normAutofit lnSpcReduction="1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800" b="1" dirty="0"/>
              <a:t>Control Details</a:t>
            </a:r>
          </a:p>
        </p:txBody>
      </p:sp>
      <p:sp>
        <p:nvSpPr>
          <p:cNvPr id="3" name="Content Placeholder 6"/>
          <p:cNvSpPr txBox="1">
            <a:spLocks/>
          </p:cNvSpPr>
          <p:nvPr/>
        </p:nvSpPr>
        <p:spPr>
          <a:xfrm>
            <a:off x="303212" y="1074659"/>
            <a:ext cx="8549843" cy="542756"/>
          </a:xfrm>
          <a:prstGeom prst="rect">
            <a:avLst/>
          </a:prstGeom>
        </p:spPr>
        <p:txBody>
          <a:bodyPr>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lgn="just">
              <a:buNone/>
            </a:pPr>
            <a:r>
              <a:rPr lang="en-US" sz="1800" b="1" i="1" dirty="0" err="1"/>
              <a:t>DataGridView</a:t>
            </a:r>
            <a:r>
              <a:rPr lang="en-US" sz="1800" dirty="0"/>
              <a:t> : </a:t>
            </a:r>
            <a:r>
              <a:rPr lang="en-US" sz="1800" b="1" dirty="0" err="1"/>
              <a:t>DataGridView</a:t>
            </a:r>
            <a:r>
              <a:rPr lang="en-US" sz="1800" dirty="0"/>
              <a:t> displays data from SQL databases.</a:t>
            </a:r>
          </a:p>
          <a:p>
            <a:pPr marL="0" indent="0" algn="just">
              <a:buFont typeface="Wingdings" pitchFamily="2" charset="2"/>
              <a:buNone/>
            </a:pPr>
            <a:endParaRPr lang="en-US" sz="1800" dirty="0"/>
          </a:p>
        </p:txBody>
      </p:sp>
      <p:sp>
        <p:nvSpPr>
          <p:cNvPr id="4" name="Content Placeholder 6">
            <a:extLst>
              <a:ext uri="{FF2B5EF4-FFF2-40B4-BE49-F238E27FC236}">
                <a16:creationId xmlns:a16="http://schemas.microsoft.com/office/drawing/2014/main" id="{D908A85D-B497-4A22-8310-098194AB06E1}"/>
              </a:ext>
            </a:extLst>
          </p:cNvPr>
          <p:cNvSpPr txBox="1">
            <a:spLocks/>
          </p:cNvSpPr>
          <p:nvPr/>
        </p:nvSpPr>
        <p:spPr>
          <a:xfrm>
            <a:off x="268373" y="3321939"/>
            <a:ext cx="8549843" cy="381000"/>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just">
              <a:buNone/>
            </a:pPr>
            <a:r>
              <a:rPr lang="en-US" sz="1800" b="1" i="1" dirty="0"/>
              <a:t>Timer</a:t>
            </a:r>
            <a:r>
              <a:rPr lang="en-US" sz="1800" dirty="0"/>
              <a:t> : The </a:t>
            </a:r>
            <a:r>
              <a:rPr lang="en-US" sz="1800" b="1" dirty="0"/>
              <a:t>Timer</a:t>
            </a:r>
            <a:r>
              <a:rPr lang="en-US" sz="1800" dirty="0"/>
              <a:t> control allows you to set a time interval to periodically execute an event at a specified interval. It is useful when you want to execute certain applications after a certain interval.  </a:t>
            </a:r>
            <a:endParaRPr lang="en-US" sz="1800" u="sng"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3212" y="4351259"/>
            <a:ext cx="2884403" cy="1448002"/>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68390" y="4853141"/>
            <a:ext cx="3049451" cy="1019317"/>
          </a:xfrm>
          <a:prstGeom prst="rect">
            <a:avLst/>
          </a:prstGeom>
        </p:spPr>
      </p:pic>
      <p:cxnSp>
        <p:nvCxnSpPr>
          <p:cNvPr id="7" name="Straight Arrow Connector 6"/>
          <p:cNvCxnSpPr/>
          <p:nvPr/>
        </p:nvCxnSpPr>
        <p:spPr>
          <a:xfrm flipV="1">
            <a:off x="3080901" y="4548341"/>
            <a:ext cx="838200" cy="304800"/>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66145" y="4388145"/>
            <a:ext cx="899340" cy="369332"/>
          </a:xfrm>
          <a:prstGeom prst="rect">
            <a:avLst/>
          </a:prstGeom>
          <a:noFill/>
        </p:spPr>
        <p:txBody>
          <a:bodyPr wrap="square" rtlCol="0">
            <a:spAutoFit/>
          </a:bodyPr>
          <a:lstStyle/>
          <a:p>
            <a:r>
              <a:rPr lang="en-US" dirty="0"/>
              <a:t>Timer</a:t>
            </a:r>
          </a:p>
        </p:txBody>
      </p:sp>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17841" y="4214876"/>
            <a:ext cx="2106321" cy="2295845"/>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27025" y="1686049"/>
            <a:ext cx="4019526" cy="1126231"/>
          </a:xfrm>
          <a:prstGeom prst="rect">
            <a:avLst/>
          </a:prstGeom>
        </p:spPr>
      </p:pic>
      <p:pic>
        <p:nvPicPr>
          <p:cNvPr id="11" name="Picture 10"/>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865485" y="1686049"/>
            <a:ext cx="3952731" cy="904875"/>
          </a:xfrm>
          <a:prstGeom prst="rect">
            <a:avLst/>
          </a:prstGeom>
        </p:spPr>
      </p:pic>
    </p:spTree>
    <p:extLst>
      <p:ext uri="{BB962C8B-B14F-4D97-AF65-F5344CB8AC3E}">
        <p14:creationId xmlns:p14="http://schemas.microsoft.com/office/powerpoint/2010/main" val="1942639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35494" y="595100"/>
            <a:ext cx="3232896" cy="493414"/>
          </a:xfrm>
          <a:prstGeom prst="rect">
            <a:avLst/>
          </a:prstGeom>
        </p:spPr>
        <p:txBody>
          <a:bodyPr>
            <a:normAutofit lnSpcReduction="1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800" b="1" dirty="0"/>
              <a:t>Control Details</a:t>
            </a:r>
          </a:p>
        </p:txBody>
      </p:sp>
      <p:sp>
        <p:nvSpPr>
          <p:cNvPr id="3" name="Content Placeholder 6"/>
          <p:cNvSpPr txBox="1">
            <a:spLocks/>
          </p:cNvSpPr>
          <p:nvPr/>
        </p:nvSpPr>
        <p:spPr>
          <a:xfrm>
            <a:off x="335494" y="1302327"/>
            <a:ext cx="8580109" cy="542756"/>
          </a:xfrm>
          <a:prstGeom prst="rect">
            <a:avLst/>
          </a:prstGeom>
        </p:spPr>
        <p:txBody>
          <a:bodyPr>
            <a:no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lgn="just">
              <a:buNone/>
            </a:pPr>
            <a:r>
              <a:rPr lang="en-US" sz="1800" b="1" i="1" dirty="0" err="1"/>
              <a:t>MenuStrip</a:t>
            </a:r>
            <a:r>
              <a:rPr lang="en-US" sz="1800" dirty="0"/>
              <a:t>  : New way to create </a:t>
            </a:r>
            <a:r>
              <a:rPr lang="en-US" sz="1800" b="1" dirty="0"/>
              <a:t>menus</a:t>
            </a:r>
            <a:r>
              <a:rPr lang="en-US" sz="1800" dirty="0"/>
              <a:t> in </a:t>
            </a:r>
            <a:r>
              <a:rPr lang="en-US" sz="1800" b="1" dirty="0"/>
              <a:t>C#</a:t>
            </a:r>
            <a:r>
              <a:rPr lang="en-US" sz="1800" dirty="0"/>
              <a:t> and </a:t>
            </a:r>
            <a:r>
              <a:rPr lang="en-US" sz="1800" dirty="0" err="1"/>
              <a:t>WinForms</a:t>
            </a:r>
            <a:r>
              <a:rPr lang="en-US" sz="1800" dirty="0"/>
              <a:t> is using </a:t>
            </a:r>
            <a:r>
              <a:rPr lang="en-US" sz="1800" b="1" dirty="0" err="1"/>
              <a:t>MenuStrip</a:t>
            </a:r>
            <a:r>
              <a:rPr lang="en-US" sz="1800" dirty="0"/>
              <a:t> control.</a:t>
            </a:r>
          </a:p>
          <a:p>
            <a:pPr marL="0" indent="0" algn="just">
              <a:buFont typeface="Wingdings" pitchFamily="2" charset="2"/>
              <a:buNone/>
            </a:pPr>
            <a:endParaRPr lang="en-US" sz="1800" dirty="0"/>
          </a:p>
        </p:txBody>
      </p:sp>
      <p:sp>
        <p:nvSpPr>
          <p:cNvPr id="4" name="Content Placeholder 6">
            <a:extLst>
              <a:ext uri="{FF2B5EF4-FFF2-40B4-BE49-F238E27FC236}">
                <a16:creationId xmlns:a16="http://schemas.microsoft.com/office/drawing/2014/main" id="{D908A85D-B497-4A22-8310-098194AB06E1}"/>
              </a:ext>
            </a:extLst>
          </p:cNvPr>
          <p:cNvSpPr txBox="1">
            <a:spLocks/>
          </p:cNvSpPr>
          <p:nvPr/>
        </p:nvSpPr>
        <p:spPr>
          <a:xfrm>
            <a:off x="335494" y="3772114"/>
            <a:ext cx="8580109" cy="381000"/>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just">
              <a:buNone/>
            </a:pPr>
            <a:r>
              <a:rPr lang="en-US" sz="1800" b="1" i="1" dirty="0" err="1"/>
              <a:t>TabControl</a:t>
            </a:r>
            <a:r>
              <a:rPr lang="en-US" sz="1800" dirty="0"/>
              <a:t> : The </a:t>
            </a:r>
            <a:r>
              <a:rPr lang="en-US" sz="1800" dirty="0" err="1"/>
              <a:t>TabControl</a:t>
            </a:r>
            <a:r>
              <a:rPr lang="en-US" sz="1800" dirty="0"/>
              <a:t> manages tab pages where each page may host different child controls.   </a:t>
            </a:r>
            <a:endParaRPr lang="en-US" sz="1800" u="sng"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64095" y="1980456"/>
            <a:ext cx="3555682" cy="1791658"/>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94518" y="2513664"/>
            <a:ext cx="3817419" cy="704948"/>
          </a:xfrm>
          <a:prstGeom prst="rect">
            <a:avLst/>
          </a:prstGeom>
        </p:spPr>
      </p:pic>
      <p:cxnSp>
        <p:nvCxnSpPr>
          <p:cNvPr id="7" name="Straight Arrow Connector 6"/>
          <p:cNvCxnSpPr/>
          <p:nvPr/>
        </p:nvCxnSpPr>
        <p:spPr>
          <a:xfrm flipV="1">
            <a:off x="5603597" y="2161719"/>
            <a:ext cx="838200" cy="304800"/>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481301" y="1970481"/>
            <a:ext cx="2006894" cy="646331"/>
          </a:xfrm>
          <a:prstGeom prst="rect">
            <a:avLst/>
          </a:prstGeom>
          <a:noFill/>
        </p:spPr>
        <p:txBody>
          <a:bodyPr wrap="square" rtlCol="0">
            <a:spAutoFit/>
          </a:bodyPr>
          <a:lstStyle/>
          <a:p>
            <a:r>
              <a:rPr lang="en-US" dirty="0" err="1"/>
              <a:t>MenuStrip</a:t>
            </a:r>
            <a:r>
              <a:rPr lang="en-US" dirty="0"/>
              <a:t> click event</a:t>
            </a:r>
          </a:p>
        </p:txBody>
      </p:sp>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68895" y="4513149"/>
            <a:ext cx="2364990" cy="1818343"/>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294517" y="4452557"/>
            <a:ext cx="3657991" cy="2038635"/>
          </a:xfrm>
          <a:prstGeom prst="rect">
            <a:avLst/>
          </a:prstGeom>
        </p:spPr>
      </p:pic>
    </p:spTree>
    <p:extLst>
      <p:ext uri="{BB962C8B-B14F-4D97-AF65-F5344CB8AC3E}">
        <p14:creationId xmlns:p14="http://schemas.microsoft.com/office/powerpoint/2010/main" val="3922017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Control Details</a:t>
            </a:r>
          </a:p>
        </p:txBody>
      </p:sp>
      <p:sp>
        <p:nvSpPr>
          <p:cNvPr id="3" name="Rectangle 2"/>
          <p:cNvSpPr/>
          <p:nvPr/>
        </p:nvSpPr>
        <p:spPr>
          <a:xfrm>
            <a:off x="421340" y="2192033"/>
            <a:ext cx="8362441" cy="3139321"/>
          </a:xfrm>
          <a:prstGeom prst="rect">
            <a:avLst/>
          </a:prstGeom>
        </p:spPr>
        <p:txBody>
          <a:bodyPr wrap="square">
            <a:spAutoFit/>
          </a:bodyPr>
          <a:lstStyle/>
          <a:p>
            <a:pPr algn="just">
              <a:lnSpc>
                <a:spcPct val="100000"/>
              </a:lnSpc>
            </a:pPr>
            <a:r>
              <a:rPr lang="en-US" dirty="0"/>
              <a:t>In general terms, an event is something special that is going to happen. For example, Microsoft launches events for developers, to make them aware about the features of new or existing products. Microsoft notifies the developers about the event by email or other advertisement options. So in this case, Microsoft is a publisher who launches (raises) an </a:t>
            </a:r>
            <a:r>
              <a:rPr lang="en-US" b="1" dirty="0"/>
              <a:t>event</a:t>
            </a:r>
            <a:r>
              <a:rPr lang="en-US" dirty="0"/>
              <a:t> and </a:t>
            </a:r>
            <a:r>
              <a:rPr lang="en-US" b="1" dirty="0"/>
              <a:t>notifies</a:t>
            </a:r>
            <a:r>
              <a:rPr lang="en-US" dirty="0"/>
              <a:t> the developers about it and developers are the </a:t>
            </a:r>
            <a:r>
              <a:rPr lang="en-US" b="1" dirty="0"/>
              <a:t>subscribers</a:t>
            </a:r>
            <a:r>
              <a:rPr lang="en-US" dirty="0"/>
              <a:t> of the event and attend (</a:t>
            </a:r>
            <a:r>
              <a:rPr lang="en-US" b="1" dirty="0"/>
              <a:t>handle</a:t>
            </a:r>
            <a:r>
              <a:rPr lang="en-US" dirty="0"/>
              <a:t>) the event.</a:t>
            </a:r>
          </a:p>
          <a:p>
            <a:pPr algn="just">
              <a:lnSpc>
                <a:spcPct val="100000"/>
              </a:lnSpc>
            </a:pPr>
            <a:endParaRPr lang="en-US" dirty="0"/>
          </a:p>
          <a:p>
            <a:pPr algn="just">
              <a:lnSpc>
                <a:spcPct val="100000"/>
              </a:lnSpc>
            </a:pPr>
            <a:r>
              <a:rPr lang="en-US" dirty="0"/>
              <a:t>A custom class can also have an event to notify other subscriber classes about something that has happened or is going to happen.</a:t>
            </a:r>
          </a:p>
          <a:p>
            <a:pPr algn="just">
              <a:lnSpc>
                <a:spcPct val="100000"/>
              </a:lnSpc>
            </a:pPr>
            <a:endParaRPr lang="en-US" dirty="0"/>
          </a:p>
          <a:p>
            <a:pPr algn="just">
              <a:lnSpc>
                <a:spcPct val="100000"/>
              </a:lnSpc>
            </a:pPr>
            <a:r>
              <a:rPr lang="en-US" dirty="0"/>
              <a:t>Lets see an Example</a:t>
            </a:r>
          </a:p>
        </p:txBody>
      </p:sp>
      <p:sp>
        <p:nvSpPr>
          <p:cNvPr id="5" name="Subtitle 4">
            <a:extLst>
              <a:ext uri="{FF2B5EF4-FFF2-40B4-BE49-F238E27FC236}">
                <a16:creationId xmlns:a16="http://schemas.microsoft.com/office/drawing/2014/main" id="{3322CB79-31E6-2043-9768-6699756B1FD4}"/>
              </a:ext>
            </a:extLst>
          </p:cNvPr>
          <p:cNvSpPr>
            <a:spLocks noGrp="1"/>
          </p:cNvSpPr>
          <p:nvPr>
            <p:ph type="subTitle" idx="1"/>
          </p:nvPr>
        </p:nvSpPr>
        <p:spPr>
          <a:xfrm>
            <a:off x="476205" y="1532427"/>
            <a:ext cx="7754112" cy="484632"/>
          </a:xfrm>
        </p:spPr>
        <p:txBody>
          <a:bodyPr/>
          <a:lstStyle/>
          <a:p>
            <a:r>
              <a:rPr lang="en-US" dirty="0"/>
              <a:t>User Define Events</a:t>
            </a:r>
          </a:p>
        </p:txBody>
      </p:sp>
    </p:spTree>
    <p:extLst>
      <p:ext uri="{BB962C8B-B14F-4D97-AF65-F5344CB8AC3E}">
        <p14:creationId xmlns:p14="http://schemas.microsoft.com/office/powerpoint/2010/main" val="1921587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Outline</a:t>
            </a:r>
          </a:p>
        </p:txBody>
      </p:sp>
      <p:sp>
        <p:nvSpPr>
          <p:cNvPr id="3" name="Subtitle 2"/>
          <p:cNvSpPr>
            <a:spLocks noGrp="1"/>
          </p:cNvSpPr>
          <p:nvPr>
            <p:ph type="subTitle" idx="1"/>
          </p:nvPr>
        </p:nvSpPr>
        <p:spPr>
          <a:xfrm>
            <a:off x="486697" y="2363928"/>
            <a:ext cx="7754112" cy="3009930"/>
          </a:xfrm>
        </p:spPr>
        <p:txBody>
          <a:bodyPr>
            <a:normAutofit/>
          </a:bodyPr>
          <a:lstStyle/>
          <a:p>
            <a:pPr marL="342900" indent="-342900">
              <a:buFont typeface="Arial" panose="020B0604020202020204" pitchFamily="34" charset="0"/>
              <a:buChar char="•"/>
            </a:pPr>
            <a:r>
              <a:rPr lang="en-US" sz="2400" dirty="0">
                <a:solidFill>
                  <a:schemeClr val="tx1"/>
                </a:solidFill>
              </a:rPr>
              <a:t>Basics of Windows Form Application</a:t>
            </a:r>
            <a:r>
              <a:rPr lang="en-US" dirty="0">
                <a:solidFill>
                  <a:schemeClr val="tx1"/>
                </a:solidFill>
              </a:rPr>
              <a:t>.</a:t>
            </a:r>
          </a:p>
          <a:p>
            <a:pPr marL="342900" indent="-342900">
              <a:buFont typeface="Arial" panose="020B0604020202020204" pitchFamily="34" charset="0"/>
              <a:buChar char="•"/>
            </a:pPr>
            <a:r>
              <a:rPr lang="en-US" sz="2400" dirty="0">
                <a:solidFill>
                  <a:schemeClr val="tx1"/>
                </a:solidFill>
              </a:rPr>
              <a:t>Using Different components of Windows Form Application. </a:t>
            </a:r>
          </a:p>
          <a:p>
            <a:pPr marL="342900" indent="-342900">
              <a:buFont typeface="Arial" panose="020B0604020202020204" pitchFamily="34" charset="0"/>
              <a:buChar char="•"/>
            </a:pPr>
            <a:r>
              <a:rPr lang="en-US" sz="2400" dirty="0">
                <a:solidFill>
                  <a:schemeClr val="tx1"/>
                </a:solidFill>
              </a:rPr>
              <a:t>C# Graphical User Interface.</a:t>
            </a:r>
          </a:p>
          <a:p>
            <a:pPr marL="342900" indent="-342900">
              <a:buFont typeface="Arial" panose="020B0604020202020204" pitchFamily="34" charset="0"/>
              <a:buChar char="•"/>
            </a:pPr>
            <a:r>
              <a:rPr lang="en-US" sz="2400" dirty="0">
                <a:solidFill>
                  <a:schemeClr val="tx1"/>
                </a:solidFill>
              </a:rPr>
              <a:t>Multiple Form Interaction.</a:t>
            </a:r>
          </a:p>
        </p:txBody>
      </p:sp>
    </p:spTree>
    <p:extLst>
      <p:ext uri="{BB962C8B-B14F-4D97-AF65-F5344CB8AC3E}">
        <p14:creationId xmlns:p14="http://schemas.microsoft.com/office/powerpoint/2010/main" val="424874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hlinkClick r:id="" action="ppaction://ole?verb=0"/>
          </p:cNvPr>
          <p:cNvGraphicFramePr>
            <a:graphicFrameLocks noChangeAspect="1"/>
          </p:cNvGraphicFramePr>
          <p:nvPr>
            <p:extLst>
              <p:ext uri="{D42A27DB-BD31-4B8C-83A1-F6EECF244321}">
                <p14:modId xmlns:p14="http://schemas.microsoft.com/office/powerpoint/2010/main" val="2050668740"/>
              </p:ext>
            </p:extLst>
          </p:nvPr>
        </p:nvGraphicFramePr>
        <p:xfrm>
          <a:off x="-13854" y="0"/>
          <a:ext cx="9144000" cy="6858000"/>
        </p:xfrm>
        <a:graphic>
          <a:graphicData uri="http://schemas.openxmlformats.org/presentationml/2006/ole">
            <mc:AlternateContent xmlns:mc="http://schemas.openxmlformats.org/markup-compatibility/2006">
              <mc:Choice xmlns:v="urn:schemas-microsoft-com:vml" Requires="v">
                <p:oleObj name="Presentation" r:id="rId2" imgW="5550543" imgH="3121109" progId="PowerPoint.Show.12">
                  <p:embed/>
                </p:oleObj>
              </mc:Choice>
              <mc:Fallback>
                <p:oleObj name="Presentation" r:id="rId2" imgW="5550543" imgH="3121109" progId="PowerPoint.Show.12">
                  <p:embed/>
                  <p:pic>
                    <p:nvPicPr>
                      <p:cNvPr id="4" name="Object 3">
                        <a:hlinkClick r:id="" action="ppaction://ole?verb=0"/>
                      </p:cNvPr>
                      <p:cNvPicPr/>
                      <p:nvPr/>
                    </p:nvPicPr>
                    <p:blipFill>
                      <a:blip r:embed="rId3"/>
                      <a:stretch>
                        <a:fillRect/>
                      </a:stretch>
                    </p:blipFill>
                    <p:spPr>
                      <a:xfrm>
                        <a:off x="-13854" y="0"/>
                        <a:ext cx="9144000" cy="6858000"/>
                      </a:xfrm>
                      <a:prstGeom prst="rect">
                        <a:avLst/>
                      </a:prstGeom>
                    </p:spPr>
                  </p:pic>
                </p:oleObj>
              </mc:Fallback>
            </mc:AlternateContent>
          </a:graphicData>
        </a:graphic>
      </p:graphicFrame>
      <p:sp>
        <p:nvSpPr>
          <p:cNvPr id="5" name="TextBox 4"/>
          <p:cNvSpPr txBox="1"/>
          <p:nvPr/>
        </p:nvSpPr>
        <p:spPr>
          <a:xfrm>
            <a:off x="1770921" y="2628691"/>
            <a:ext cx="4916180" cy="110825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rtlCol="0">
            <a:spAutoFit/>
          </a:bodyPr>
          <a:lstStyle/>
          <a:p>
            <a:r>
              <a:rPr lang="en-US" sz="3301" dirty="0">
                <a:solidFill>
                  <a:srgbClr val="FF0000"/>
                </a:solidFill>
              </a:rPr>
              <a:t>Click on  the picture for visual example</a:t>
            </a:r>
          </a:p>
        </p:txBody>
      </p:sp>
    </p:spTree>
    <p:extLst>
      <p:ext uri="{BB962C8B-B14F-4D97-AF65-F5344CB8AC3E}">
        <p14:creationId xmlns:p14="http://schemas.microsoft.com/office/powerpoint/2010/main" val="2502640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User Controls</a:t>
            </a:r>
          </a:p>
        </p:txBody>
      </p:sp>
      <p:sp>
        <p:nvSpPr>
          <p:cNvPr id="5" name="Subtitle 4">
            <a:extLst>
              <a:ext uri="{FF2B5EF4-FFF2-40B4-BE49-F238E27FC236}">
                <a16:creationId xmlns:a16="http://schemas.microsoft.com/office/drawing/2014/main" id="{3322CB79-31E6-2043-9768-6699756B1FD4}"/>
              </a:ext>
            </a:extLst>
          </p:cNvPr>
          <p:cNvSpPr>
            <a:spLocks noGrp="1"/>
          </p:cNvSpPr>
          <p:nvPr>
            <p:ph type="subTitle" idx="1"/>
          </p:nvPr>
        </p:nvSpPr>
        <p:spPr>
          <a:xfrm>
            <a:off x="476205" y="1532427"/>
            <a:ext cx="7754112" cy="484632"/>
          </a:xfrm>
        </p:spPr>
        <p:txBody>
          <a:bodyPr/>
          <a:lstStyle/>
          <a:p>
            <a:r>
              <a:rPr lang="en-US" dirty="0"/>
              <a:t>Advantages</a:t>
            </a:r>
          </a:p>
        </p:txBody>
      </p:sp>
      <p:sp>
        <p:nvSpPr>
          <p:cNvPr id="4" name="Rectangle 3"/>
          <p:cNvSpPr/>
          <p:nvPr/>
        </p:nvSpPr>
        <p:spPr>
          <a:xfrm>
            <a:off x="476205" y="2205427"/>
            <a:ext cx="6464922" cy="1477328"/>
          </a:xfrm>
          <a:prstGeom prst="rect">
            <a:avLst/>
          </a:prstGeom>
        </p:spPr>
        <p:txBody>
          <a:bodyPr wrap="square">
            <a:spAutoFit/>
          </a:bodyPr>
          <a:lstStyle/>
          <a:p>
            <a:pPr marL="285750" indent="-285750">
              <a:buFont typeface="Wingdings" panose="05000000000000000000" pitchFamily="2" charset="2"/>
              <a:buChar char="Ø"/>
            </a:pPr>
            <a:r>
              <a:rPr lang="en-US" dirty="0">
                <a:solidFill>
                  <a:schemeClr val="tx2"/>
                </a:solidFill>
              </a:rPr>
              <a:t>Code re-usability.</a:t>
            </a:r>
          </a:p>
          <a:p>
            <a:pPr marL="285750" indent="-285750">
              <a:buFont typeface="Wingdings" panose="05000000000000000000" pitchFamily="2" charset="2"/>
              <a:buChar char="Ø"/>
            </a:pPr>
            <a:r>
              <a:rPr lang="en-US" dirty="0">
                <a:solidFill>
                  <a:schemeClr val="tx2"/>
                </a:solidFill>
              </a:rPr>
              <a:t>Time saving.</a:t>
            </a:r>
          </a:p>
          <a:p>
            <a:pPr marL="285750" indent="-285750">
              <a:buFont typeface="Wingdings" panose="05000000000000000000" pitchFamily="2" charset="2"/>
              <a:buChar char="Ø"/>
            </a:pPr>
            <a:r>
              <a:rPr lang="en-US" dirty="0">
                <a:solidFill>
                  <a:schemeClr val="tx2"/>
                </a:solidFill>
              </a:rPr>
              <a:t>Less effort.</a:t>
            </a:r>
          </a:p>
          <a:p>
            <a:pPr marL="285750" indent="-285750">
              <a:buFont typeface="Wingdings" panose="05000000000000000000" pitchFamily="2" charset="2"/>
              <a:buChar char="Ø"/>
            </a:pPr>
            <a:r>
              <a:rPr lang="en-US" dirty="0">
                <a:solidFill>
                  <a:schemeClr val="tx2"/>
                </a:solidFill>
              </a:rPr>
              <a:t>Easy to find Bug and fix it.</a:t>
            </a:r>
          </a:p>
          <a:p>
            <a:pPr marL="285750" indent="-285750">
              <a:buFont typeface="Wingdings" panose="05000000000000000000" pitchFamily="2" charset="2"/>
              <a:buChar char="Ø"/>
            </a:pPr>
            <a:r>
              <a:rPr lang="en-US" dirty="0">
                <a:solidFill>
                  <a:schemeClr val="tx2"/>
                </a:solidFill>
              </a:rPr>
              <a:t>Save memory also.</a:t>
            </a:r>
          </a:p>
        </p:txBody>
      </p:sp>
    </p:spTree>
    <p:extLst>
      <p:ext uri="{BB962C8B-B14F-4D97-AF65-F5344CB8AC3E}">
        <p14:creationId xmlns:p14="http://schemas.microsoft.com/office/powerpoint/2010/main" val="1797318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29165" y="3143176"/>
            <a:ext cx="3658553" cy="600293"/>
          </a:xfrm>
          <a:prstGeom prst="rect">
            <a:avLst/>
          </a:prstGeom>
          <a:noFill/>
        </p:spPr>
        <p:txBody>
          <a:bodyPr wrap="square" rtlCol="0">
            <a:spAutoFit/>
          </a:bodyPr>
          <a:lstStyle/>
          <a:p>
            <a:r>
              <a:rPr lang="en-US" sz="3301" dirty="0"/>
              <a:t>Example</a:t>
            </a:r>
          </a:p>
        </p:txBody>
      </p:sp>
      <p:graphicFrame>
        <p:nvGraphicFramePr>
          <p:cNvPr id="2" name="Object 1">
            <a:hlinkClick r:id="" action="ppaction://ole?verb=0"/>
          </p:cNvPr>
          <p:cNvGraphicFramePr>
            <a:graphicFrameLocks noChangeAspect="1"/>
          </p:cNvGraphicFramePr>
          <p:nvPr>
            <p:extLst>
              <p:ext uri="{D42A27DB-BD31-4B8C-83A1-F6EECF244321}">
                <p14:modId xmlns:p14="http://schemas.microsoft.com/office/powerpoint/2010/main" val="1244491066"/>
              </p:ext>
            </p:extLst>
          </p:nvPr>
        </p:nvGraphicFramePr>
        <p:xfrm>
          <a:off x="196969" y="854178"/>
          <a:ext cx="8639998" cy="5144840"/>
        </p:xfrm>
        <a:graphic>
          <a:graphicData uri="http://schemas.openxmlformats.org/presentationml/2006/ole">
            <mc:AlternateContent xmlns:mc="http://schemas.openxmlformats.org/markup-compatibility/2006">
              <mc:Choice xmlns:v="urn:schemas-microsoft-com:vml" Requires="v">
                <p:oleObj name="Presentation" r:id="rId2" imgW="6094497" imgH="3427427" progId="PowerPoint.Show.12">
                  <p:embed/>
                </p:oleObj>
              </mc:Choice>
              <mc:Fallback>
                <p:oleObj name="Presentation" r:id="rId2" imgW="6094497" imgH="3427427" progId="PowerPoint.Show.12">
                  <p:embed/>
                  <p:pic>
                    <p:nvPicPr>
                      <p:cNvPr id="2" name="Object 1">
                        <a:hlinkClick r:id="" action="ppaction://ole?verb=0"/>
                      </p:cNvPr>
                      <p:cNvPicPr/>
                      <p:nvPr/>
                    </p:nvPicPr>
                    <p:blipFill>
                      <a:blip r:embed="rId3"/>
                      <a:stretch>
                        <a:fillRect/>
                      </a:stretch>
                    </p:blipFill>
                    <p:spPr>
                      <a:xfrm>
                        <a:off x="196969" y="854178"/>
                        <a:ext cx="8639998" cy="5144840"/>
                      </a:xfrm>
                      <a:prstGeom prst="rect">
                        <a:avLst/>
                      </a:prstGeom>
                    </p:spPr>
                  </p:pic>
                </p:oleObj>
              </mc:Fallback>
            </mc:AlternateContent>
          </a:graphicData>
        </a:graphic>
      </p:graphicFrame>
      <p:sp>
        <p:nvSpPr>
          <p:cNvPr id="4" name="TextBox 3"/>
          <p:cNvSpPr txBox="1"/>
          <p:nvPr/>
        </p:nvSpPr>
        <p:spPr>
          <a:xfrm>
            <a:off x="1427931" y="4172144"/>
            <a:ext cx="4916180" cy="1200585"/>
          </a:xfrm>
          <a:prstGeom prst="rect">
            <a:avLst/>
          </a:prstGeom>
          <a:solidFill>
            <a:schemeClr val="bg1">
              <a:lumMod val="75000"/>
            </a:schemeClr>
          </a:solidFill>
        </p:spPr>
        <p:txBody>
          <a:bodyPr wrap="square" rtlCol="0">
            <a:spAutoFit/>
          </a:bodyPr>
          <a:lstStyle/>
          <a:p>
            <a:r>
              <a:rPr lang="en-US" sz="3601" dirty="0">
                <a:solidFill>
                  <a:srgbClr val="FF0000"/>
                </a:solidFill>
              </a:rPr>
              <a:t>Click on the picture for visual example</a:t>
            </a:r>
          </a:p>
        </p:txBody>
      </p:sp>
    </p:spTree>
    <p:extLst>
      <p:ext uri="{BB962C8B-B14F-4D97-AF65-F5344CB8AC3E}">
        <p14:creationId xmlns:p14="http://schemas.microsoft.com/office/powerpoint/2010/main" val="49898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Multiple Forms</a:t>
            </a:r>
          </a:p>
        </p:txBody>
      </p:sp>
      <p:sp>
        <p:nvSpPr>
          <p:cNvPr id="4" name="Rectangle 3"/>
          <p:cNvSpPr/>
          <p:nvPr/>
        </p:nvSpPr>
        <p:spPr>
          <a:xfrm>
            <a:off x="476204" y="2205427"/>
            <a:ext cx="8307577" cy="923330"/>
          </a:xfrm>
          <a:prstGeom prst="rect">
            <a:avLst/>
          </a:prstGeom>
        </p:spPr>
        <p:txBody>
          <a:bodyPr wrap="square">
            <a:spAutoFit/>
          </a:bodyPr>
          <a:lstStyle/>
          <a:p>
            <a:r>
              <a:rPr lang="en-US" dirty="0">
                <a:solidFill>
                  <a:schemeClr val="tx2"/>
                </a:solidFill>
              </a:rPr>
              <a:t>I</a:t>
            </a:r>
            <a:r>
              <a:rPr lang="en-US" dirty="0"/>
              <a:t>n order to communicate between the forms, we need to use the Forms constructor to send these values. Constructors performs initialize the data members of the new object and it has the same name of the class.</a:t>
            </a:r>
            <a:endParaRPr lang="en-US" dirty="0">
              <a:solidFill>
                <a:schemeClr val="tx2"/>
              </a:solidFill>
            </a:endParaRPr>
          </a:p>
        </p:txBody>
      </p:sp>
      <p:pic>
        <p:nvPicPr>
          <p:cNvPr id="6" name="Picture 2" descr="passing values between windows forms c# vb.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04" y="3128757"/>
            <a:ext cx="3248025" cy="28860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968005" y="3172921"/>
            <a:ext cx="4572000" cy="1384995"/>
          </a:xfrm>
          <a:prstGeom prst="rect">
            <a:avLst/>
          </a:prstGeom>
        </p:spPr>
        <p:txBody>
          <a:bodyPr>
            <a:spAutoFit/>
          </a:bodyPr>
          <a:lstStyle/>
          <a:p>
            <a:r>
              <a:rPr lang="en-US" sz="1400" dirty="0">
                <a:solidFill>
                  <a:srgbClr val="0070C0"/>
                </a:solidFill>
                <a:latin typeface="Consolas" panose="020B0609020204030204" pitchFamily="49" charset="0"/>
              </a:rPr>
              <a:t>public </a:t>
            </a:r>
            <a:r>
              <a:rPr lang="en-US" sz="1400" dirty="0" err="1">
                <a:solidFill>
                  <a:srgbClr val="0070C0"/>
                </a:solidFill>
                <a:latin typeface="Consolas" panose="020B0609020204030204" pitchFamily="49" charset="0"/>
              </a:rPr>
              <a:t>MyNewForm</a:t>
            </a:r>
            <a:r>
              <a:rPr lang="en-US" sz="1400" dirty="0">
                <a:solidFill>
                  <a:srgbClr val="0070C0"/>
                </a:solidFill>
                <a:latin typeface="Consolas" panose="020B0609020204030204" pitchFamily="49" charset="0"/>
              </a:rPr>
              <a:t>(string </a:t>
            </a:r>
            <a:r>
              <a:rPr lang="en-US" sz="1400" dirty="0" err="1">
                <a:solidFill>
                  <a:srgbClr val="0070C0"/>
                </a:solidFill>
                <a:latin typeface="Consolas" panose="020B0609020204030204" pitchFamily="49" charset="0"/>
              </a:rPr>
              <a:t>title,string</a:t>
            </a:r>
            <a:r>
              <a:rPr lang="en-US" sz="1400" dirty="0">
                <a:solidFill>
                  <a:srgbClr val="0070C0"/>
                </a:solidFill>
                <a:latin typeface="Consolas" panose="020B0609020204030204" pitchFamily="49" charset="0"/>
              </a:rPr>
              <a:t> txt)</a:t>
            </a:r>
          </a:p>
          <a:p>
            <a:r>
              <a:rPr lang="en-US" sz="1400" dirty="0">
                <a:solidFill>
                  <a:srgbClr val="0070C0"/>
                </a:solidFill>
                <a:latin typeface="Consolas" panose="020B0609020204030204" pitchFamily="49" charset="0"/>
              </a:rPr>
              <a:t>{</a:t>
            </a:r>
          </a:p>
          <a:p>
            <a:r>
              <a:rPr lang="en-US" sz="1400" dirty="0">
                <a:solidFill>
                  <a:srgbClr val="0070C0"/>
                </a:solidFill>
                <a:latin typeface="Consolas" panose="020B0609020204030204" pitchFamily="49" charset="0"/>
              </a:rPr>
              <a:t>    </a:t>
            </a:r>
            <a:r>
              <a:rPr lang="en-US" sz="1400" dirty="0" err="1">
                <a:solidFill>
                  <a:srgbClr val="0070C0"/>
                </a:solidFill>
                <a:latin typeface="Consolas" panose="020B0609020204030204" pitchFamily="49" charset="0"/>
              </a:rPr>
              <a:t>InitializeComponent</a:t>
            </a:r>
            <a:r>
              <a:rPr lang="en-US" sz="1400" dirty="0">
                <a:solidFill>
                  <a:srgbClr val="0070C0"/>
                </a:solidFill>
                <a:latin typeface="Consolas" panose="020B0609020204030204" pitchFamily="49" charset="0"/>
              </a:rPr>
              <a:t>();</a:t>
            </a:r>
          </a:p>
          <a:p>
            <a:r>
              <a:rPr lang="en-US" sz="1400" dirty="0">
                <a:solidFill>
                  <a:srgbClr val="0070C0"/>
                </a:solidFill>
                <a:latin typeface="Consolas" panose="020B0609020204030204" pitchFamily="49" charset="0"/>
              </a:rPr>
              <a:t>    </a:t>
            </a:r>
            <a:r>
              <a:rPr lang="en-US" sz="1400" dirty="0" err="1">
                <a:solidFill>
                  <a:srgbClr val="0070C0"/>
                </a:solidFill>
                <a:latin typeface="Consolas" panose="020B0609020204030204" pitchFamily="49" charset="0"/>
              </a:rPr>
              <a:t>this.Text</a:t>
            </a:r>
            <a:r>
              <a:rPr lang="en-US" sz="1400" dirty="0">
                <a:solidFill>
                  <a:srgbClr val="0070C0"/>
                </a:solidFill>
                <a:latin typeface="Consolas" panose="020B0609020204030204" pitchFamily="49" charset="0"/>
              </a:rPr>
              <a:t> = title;</a:t>
            </a:r>
          </a:p>
          <a:p>
            <a:r>
              <a:rPr lang="en-US" sz="1400" dirty="0">
                <a:solidFill>
                  <a:srgbClr val="0070C0"/>
                </a:solidFill>
                <a:latin typeface="Consolas" panose="020B0609020204030204" pitchFamily="49" charset="0"/>
              </a:rPr>
              <a:t>    label1.Text = txt;</a:t>
            </a:r>
          </a:p>
          <a:p>
            <a:r>
              <a:rPr lang="en-US" sz="1400" dirty="0">
                <a:solidFill>
                  <a:srgbClr val="0070C0"/>
                </a:solidFill>
                <a:latin typeface="Consolas" panose="020B0609020204030204" pitchFamily="49" charset="0"/>
              </a:rPr>
              <a:t>}</a:t>
            </a:r>
          </a:p>
        </p:txBody>
      </p:sp>
    </p:spTree>
    <p:extLst>
      <p:ext uri="{BB962C8B-B14F-4D97-AF65-F5344CB8AC3E}">
        <p14:creationId xmlns:p14="http://schemas.microsoft.com/office/powerpoint/2010/main" val="3058671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Conclusion</a:t>
            </a:r>
          </a:p>
        </p:txBody>
      </p:sp>
      <p:sp>
        <p:nvSpPr>
          <p:cNvPr id="3" name="Rectangle 2"/>
          <p:cNvSpPr/>
          <p:nvPr/>
        </p:nvSpPr>
        <p:spPr>
          <a:xfrm>
            <a:off x="476204" y="2179612"/>
            <a:ext cx="8169031" cy="646331"/>
          </a:xfrm>
          <a:prstGeom prst="rect">
            <a:avLst/>
          </a:prstGeom>
        </p:spPr>
        <p:txBody>
          <a:bodyPr wrap="square">
            <a:spAutoFit/>
          </a:bodyPr>
          <a:lstStyle/>
          <a:p>
            <a:pPr algn="just">
              <a:lnSpc>
                <a:spcPct val="100000"/>
              </a:lnSpc>
            </a:pPr>
            <a:r>
              <a:rPr lang="en-US" dirty="0"/>
              <a:t>These are some common </a:t>
            </a:r>
            <a:r>
              <a:rPr lang="en-US" i="1" dirty="0"/>
              <a:t>Controls</a:t>
            </a:r>
            <a:r>
              <a:rPr lang="en-US" dirty="0"/>
              <a:t> that are shown in above slides. You can search for other controls and their details using the books and references.</a:t>
            </a:r>
          </a:p>
        </p:txBody>
      </p:sp>
    </p:spTree>
    <p:extLst>
      <p:ext uri="{BB962C8B-B14F-4D97-AF65-F5344CB8AC3E}">
        <p14:creationId xmlns:p14="http://schemas.microsoft.com/office/powerpoint/2010/main" val="2134390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9709" y="1167441"/>
            <a:ext cx="7259781" cy="1323439"/>
          </a:xfrm>
          <a:prstGeom prst="rect">
            <a:avLst/>
          </a:prstGeom>
        </p:spPr>
        <p:txBody>
          <a:bodyPr wrap="square">
            <a:spAutoFit/>
          </a:bodyPr>
          <a:lstStyle/>
          <a:p>
            <a:pPr algn="ctr"/>
            <a:r>
              <a:rPr lang="en-US" sz="8000" b="1" dirty="0">
                <a:latin typeface="Monotype Corsiva" panose="03010101010201010101" pitchFamily="66" charset="0"/>
              </a:rPr>
              <a:t>Thank You</a:t>
            </a:r>
          </a:p>
        </p:txBody>
      </p:sp>
      <p:pic>
        <p:nvPicPr>
          <p:cNvPr id="3" name="Picture 2"/>
          <p:cNvPicPr>
            <a:picLocks noChangeAspect="1"/>
          </p:cNvPicPr>
          <p:nvPr/>
        </p:nvPicPr>
        <p:blipFill>
          <a:blip r:embed="rId2"/>
          <a:stretch>
            <a:fillRect/>
          </a:stretch>
        </p:blipFill>
        <p:spPr>
          <a:xfrm>
            <a:off x="3237850" y="2865888"/>
            <a:ext cx="2806843" cy="3070944"/>
          </a:xfrm>
          <a:prstGeom prst="rect">
            <a:avLst/>
          </a:prstGeom>
        </p:spPr>
      </p:pic>
    </p:spTree>
    <p:extLst>
      <p:ext uri="{BB962C8B-B14F-4D97-AF65-F5344CB8AC3E}">
        <p14:creationId xmlns:p14="http://schemas.microsoft.com/office/powerpoint/2010/main" val="566940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335494" y="595100"/>
            <a:ext cx="3232896" cy="493414"/>
          </a:xfrm>
          <a:prstGeom prst="rect">
            <a:avLst/>
          </a:prstGeom>
        </p:spPr>
        <p:txBody>
          <a:bodyP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600" b="1" dirty="0">
                <a:solidFill>
                  <a:schemeClr val="tx1"/>
                </a:solidFill>
              </a:rPr>
              <a:t>Books</a:t>
            </a:r>
          </a:p>
        </p:txBody>
      </p:sp>
      <p:sp>
        <p:nvSpPr>
          <p:cNvPr id="5" name="TextBox 4">
            <a:extLst>
              <a:ext uri="{FF2B5EF4-FFF2-40B4-BE49-F238E27FC236}">
                <a16:creationId xmlns:a16="http://schemas.microsoft.com/office/drawing/2014/main" id="{F2944A7F-5AE5-EC49-82AF-722C8C8F62C6}"/>
              </a:ext>
            </a:extLst>
          </p:cNvPr>
          <p:cNvSpPr txBox="1"/>
          <p:nvPr/>
        </p:nvSpPr>
        <p:spPr>
          <a:xfrm>
            <a:off x="335494" y="2433394"/>
            <a:ext cx="8317405" cy="923330"/>
          </a:xfrm>
          <a:prstGeom prst="rect">
            <a:avLst/>
          </a:prstGeom>
          <a:noFill/>
        </p:spPr>
        <p:txBody>
          <a:bodyPr wrap="none" rtlCol="0">
            <a:spAutoFit/>
          </a:bodyPr>
          <a:lstStyle/>
          <a:p>
            <a:pPr marL="285750" indent="-285750">
              <a:buFont typeface="Arial" panose="020B0604020202020204" pitchFamily="34" charset="0"/>
              <a:buChar char="•"/>
            </a:pPr>
            <a:r>
              <a:rPr lang="en-US" dirty="0"/>
              <a:t>C# 4.0 The Complete Reference; Herbert </a:t>
            </a:r>
            <a:r>
              <a:rPr lang="en-US" dirty="0" err="1"/>
              <a:t>Schildt</a:t>
            </a:r>
            <a:r>
              <a:rPr lang="en-US" dirty="0"/>
              <a:t>; McGraw-Hill Osborne Media; 2010</a:t>
            </a:r>
          </a:p>
          <a:p>
            <a:pPr marL="285750" indent="-285750">
              <a:buFont typeface="Arial" panose="020B0604020202020204" pitchFamily="34" charset="0"/>
              <a:buChar char="•"/>
            </a:pPr>
            <a:r>
              <a:rPr lang="en-US" dirty="0"/>
              <a:t>Head First C# by Andrew </a:t>
            </a:r>
            <a:r>
              <a:rPr lang="en-US" dirty="0" err="1"/>
              <a:t>Stellman</a:t>
            </a:r>
            <a:endParaRPr lang="en-US" dirty="0"/>
          </a:p>
          <a:p>
            <a:pPr marL="285750" indent="-285750">
              <a:buFont typeface="Arial" panose="020B0604020202020204" pitchFamily="34" charset="0"/>
              <a:buChar char="•"/>
            </a:pPr>
            <a:r>
              <a:rPr lang="en-US" dirty="0"/>
              <a:t>Fundamentals of Computer Programming with </a:t>
            </a:r>
            <a:r>
              <a:rPr lang="en-US" dirty="0" err="1"/>
              <a:t>CSharp</a:t>
            </a:r>
            <a:r>
              <a:rPr lang="en-US" dirty="0"/>
              <a:t> – </a:t>
            </a:r>
            <a:r>
              <a:rPr lang="en-US" dirty="0" err="1"/>
              <a:t>Nakov</a:t>
            </a:r>
            <a:r>
              <a:rPr lang="en-US" dirty="0"/>
              <a:t> v2013</a:t>
            </a:r>
          </a:p>
        </p:txBody>
      </p:sp>
    </p:spTree>
    <p:extLst>
      <p:ext uri="{BB962C8B-B14F-4D97-AF65-F5344CB8AC3E}">
        <p14:creationId xmlns:p14="http://schemas.microsoft.com/office/powerpoint/2010/main" val="1923382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335494" y="595100"/>
            <a:ext cx="3232896" cy="493414"/>
          </a:xfrm>
          <a:prstGeom prst="rect">
            <a:avLst/>
          </a:prstGeom>
        </p:spPr>
        <p:txBody>
          <a:bodyP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600" b="1" dirty="0">
                <a:solidFill>
                  <a:schemeClr val="tx1"/>
                </a:solidFill>
              </a:rPr>
              <a:t>References</a:t>
            </a:r>
          </a:p>
        </p:txBody>
      </p:sp>
      <p:sp>
        <p:nvSpPr>
          <p:cNvPr id="3" name="TextBox 2">
            <a:extLst>
              <a:ext uri="{FF2B5EF4-FFF2-40B4-BE49-F238E27FC236}">
                <a16:creationId xmlns:a16="http://schemas.microsoft.com/office/drawing/2014/main" id="{56CD2EA8-B54C-CE4F-A943-BFB367453E0E}"/>
              </a:ext>
            </a:extLst>
          </p:cNvPr>
          <p:cNvSpPr txBox="1"/>
          <p:nvPr/>
        </p:nvSpPr>
        <p:spPr>
          <a:xfrm>
            <a:off x="335494" y="1715461"/>
            <a:ext cx="822661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https://docs.microsoft.com/en-us/visualstudio/ide/step-1-create-a-windows-forms-application-project?view=vs-2019</a:t>
            </a:r>
          </a:p>
          <a:p>
            <a:pPr marL="285750" indent="-285750">
              <a:buFont typeface="Arial" panose="020B0604020202020204" pitchFamily="34" charset="0"/>
              <a:buChar char="•"/>
            </a:pPr>
            <a:r>
              <a:rPr lang="en-US" dirty="0"/>
              <a:t>https://docs.microsoft.com/en-us/visualstudio/ide/create-csharp-winform-visual-studio?view=vs-2019</a:t>
            </a:r>
          </a:p>
          <a:p>
            <a:pPr marL="285750" indent="-285750">
              <a:buFont typeface="Arial" panose="020B0604020202020204" pitchFamily="34" charset="0"/>
              <a:buChar char="•"/>
            </a:pPr>
            <a:r>
              <a:rPr lang="en-US" dirty="0"/>
              <a:t>https://www.guru99.com/c-sharp-windows-forms-application.html</a:t>
            </a:r>
          </a:p>
          <a:p>
            <a:pPr marL="285750" indent="-285750">
              <a:buFont typeface="Arial" panose="020B0604020202020204" pitchFamily="34" charset="0"/>
              <a:buChar char="•"/>
            </a:pPr>
            <a:r>
              <a:rPr lang="en-US" dirty="0"/>
              <a:t>https://en.wikipedia.org/wiki/Windows_Forms</a:t>
            </a:r>
          </a:p>
          <a:p>
            <a:pPr marL="285750" indent="-285750">
              <a:buFont typeface="Arial" panose="020B0604020202020204" pitchFamily="34" charset="0"/>
              <a:buChar char="•"/>
            </a:pPr>
            <a:r>
              <a:rPr lang="en-US" dirty="0"/>
              <a:t>https://www.geeksforgeeks.org/introduction-to-c-sharp-windows-forms-applications/</a:t>
            </a:r>
          </a:p>
          <a:p>
            <a:pPr marL="285750" indent="-285750">
              <a:buFont typeface="Arial" panose="020B0604020202020204" pitchFamily="34" charset="0"/>
              <a:buChar char="•"/>
            </a:pPr>
            <a:r>
              <a:rPr lang="en-US" dirty="0"/>
              <a:t>http://csharp.net-informations.com/gui/cs_forms.htm</a:t>
            </a:r>
          </a:p>
        </p:txBody>
      </p:sp>
    </p:spTree>
    <p:extLst>
      <p:ext uri="{BB962C8B-B14F-4D97-AF65-F5344CB8AC3E}">
        <p14:creationId xmlns:p14="http://schemas.microsoft.com/office/powerpoint/2010/main" val="910060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275804"/>
            <a:ext cx="7259781" cy="2554545"/>
          </a:xfrm>
          <a:prstGeom prst="rect">
            <a:avLst/>
          </a:prstGeom>
        </p:spPr>
        <p:txBody>
          <a:bodyPr wrap="square">
            <a:spAutoFit/>
          </a:bodyPr>
          <a:lstStyle/>
          <a:p>
            <a:pPr algn="ctr"/>
            <a:r>
              <a:rPr lang="en-US" sz="8000" b="1" dirty="0">
                <a:latin typeface="Monotype Corsiva" panose="03010101010201010101" pitchFamily="66" charset="0"/>
              </a:rPr>
              <a:t>Windows Forms Application</a:t>
            </a:r>
          </a:p>
        </p:txBody>
      </p:sp>
    </p:spTree>
    <p:extLst>
      <p:ext uri="{BB962C8B-B14F-4D97-AF65-F5344CB8AC3E}">
        <p14:creationId xmlns:p14="http://schemas.microsoft.com/office/powerpoint/2010/main" val="1409832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Windows Forms Application</a:t>
            </a:r>
          </a:p>
        </p:txBody>
      </p:sp>
      <p:sp>
        <p:nvSpPr>
          <p:cNvPr id="6" name="TextBox 5">
            <a:extLst>
              <a:ext uri="{FF2B5EF4-FFF2-40B4-BE49-F238E27FC236}">
                <a16:creationId xmlns:a16="http://schemas.microsoft.com/office/drawing/2014/main" id="{37C26D19-85DA-834B-9600-C9820C508897}"/>
              </a:ext>
            </a:extLst>
          </p:cNvPr>
          <p:cNvSpPr txBox="1"/>
          <p:nvPr/>
        </p:nvSpPr>
        <p:spPr>
          <a:xfrm>
            <a:off x="304801" y="2251231"/>
            <a:ext cx="8548254"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a:t>Windows Forms is a Graphical User Interface(GUI) class library which is bundled in </a:t>
            </a:r>
            <a:r>
              <a:rPr lang="en-US" dirty="0" err="1"/>
              <a:t>.Net</a:t>
            </a:r>
            <a:r>
              <a:rPr lang="en-US" dirty="0"/>
              <a:t> Framework or Mono Framework .</a:t>
            </a:r>
          </a:p>
          <a:p>
            <a:pPr marL="285750" indent="-285750">
              <a:buFont typeface="Wingdings" panose="05000000000000000000" pitchFamily="2" charset="2"/>
              <a:buChar char="Ø"/>
            </a:pPr>
            <a:r>
              <a:rPr lang="en-US" dirty="0"/>
              <a:t>Its main purpose is to provide an easier interface to develop the applications for desktop, tablet, PCs.</a:t>
            </a:r>
          </a:p>
          <a:p>
            <a:pPr marL="285750" indent="-285750">
              <a:buFont typeface="Wingdings" panose="05000000000000000000" pitchFamily="2" charset="2"/>
              <a:buChar char="Ø"/>
            </a:pPr>
            <a:r>
              <a:rPr lang="en-US" dirty="0"/>
              <a:t>It is also termed as the </a:t>
            </a:r>
            <a:r>
              <a:rPr lang="en-US" b="1" dirty="0" err="1"/>
              <a:t>WinForms</a:t>
            </a:r>
            <a:r>
              <a:rPr lang="en-US" dirty="0"/>
              <a:t>.</a:t>
            </a:r>
          </a:p>
          <a:p>
            <a:pPr marL="285750" indent="-285750">
              <a:buFont typeface="Wingdings" panose="05000000000000000000" pitchFamily="2" charset="2"/>
              <a:buChar char="Ø"/>
            </a:pPr>
            <a:r>
              <a:rPr lang="en-US" dirty="0"/>
              <a:t>The applications which are developed by using Windows Forms or </a:t>
            </a:r>
            <a:r>
              <a:rPr lang="en-US" dirty="0" err="1"/>
              <a:t>WinForms</a:t>
            </a:r>
            <a:r>
              <a:rPr lang="en-US" dirty="0"/>
              <a:t> are known as the </a:t>
            </a:r>
            <a:r>
              <a:rPr lang="en-US" b="1" dirty="0"/>
              <a:t>Windows Forms Applications</a:t>
            </a:r>
            <a:r>
              <a:rPr lang="en-US" dirty="0"/>
              <a:t> that runs on the desktop computer.</a:t>
            </a:r>
          </a:p>
          <a:p>
            <a:pPr marL="285750" indent="-285750">
              <a:buFont typeface="Wingdings" panose="05000000000000000000" pitchFamily="2" charset="2"/>
              <a:buChar char="Ø"/>
            </a:pPr>
            <a:r>
              <a:rPr lang="en-US" dirty="0" err="1"/>
              <a:t>WinForms</a:t>
            </a:r>
            <a:r>
              <a:rPr lang="en-US" dirty="0"/>
              <a:t> can be used only to develop the Windows Forms Applications not web applications.</a:t>
            </a:r>
          </a:p>
          <a:p>
            <a:pPr marL="285750" indent="-285750">
              <a:buFont typeface="Wingdings" panose="05000000000000000000" pitchFamily="2" charset="2"/>
              <a:buChar char="Ø"/>
            </a:pPr>
            <a:r>
              <a:rPr lang="en-US" dirty="0"/>
              <a:t>Providing a platform to write rich client applications.</a:t>
            </a:r>
          </a:p>
          <a:p>
            <a:pPr marL="285750" indent="-285750">
              <a:buFont typeface="Wingdings" panose="05000000000000000000" pitchFamily="2" charset="2"/>
              <a:buChar char="Ø"/>
            </a:pPr>
            <a:r>
              <a:rPr lang="en-US" dirty="0" err="1"/>
              <a:t>WinForms</a:t>
            </a:r>
            <a:r>
              <a:rPr lang="en-US" dirty="0"/>
              <a:t> applications can contain the different type of controls like labels, list boxes, tooltip etc.</a:t>
            </a:r>
          </a:p>
          <a:p>
            <a:pPr marL="285750" indent="-285750">
              <a:buFont typeface="Wingdings" panose="05000000000000000000" pitchFamily="2" charset="2"/>
              <a:buChar char="Ø"/>
            </a:pPr>
            <a:r>
              <a:rPr lang="en-US" dirty="0"/>
              <a:t>Now lets work how to create an </a:t>
            </a:r>
            <a:r>
              <a:rPr lang="en-US" i="1" dirty="0"/>
              <a:t>Windows Forms Application</a:t>
            </a:r>
            <a:endParaRPr lang="en-FI" i="1" dirty="0"/>
          </a:p>
        </p:txBody>
      </p:sp>
    </p:spTree>
    <p:extLst>
      <p:ext uri="{BB962C8B-B14F-4D97-AF65-F5344CB8AC3E}">
        <p14:creationId xmlns:p14="http://schemas.microsoft.com/office/powerpoint/2010/main" val="4003147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35494" y="731162"/>
            <a:ext cx="6543608" cy="493414"/>
          </a:xfrm>
          <a:prstGeom prst="rect">
            <a:avLst/>
          </a:prstGeom>
        </p:spPr>
        <p:txBody>
          <a:bodyPr>
            <a:normAutofit fontScale="62500" lnSpcReduction="2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b="1" dirty="0"/>
              <a:t>Step 1) </a:t>
            </a:r>
            <a:r>
              <a:rPr lang="en-US" dirty="0"/>
              <a:t>The first step involves the creation of a new project in Visual Studio. After launching Visual Studio, you need to choose the menu option New-&gt;Project.</a:t>
            </a:r>
            <a:endParaRPr lang="en-US" sz="2600" b="1" dirty="0">
              <a:solidFill>
                <a:schemeClr val="tx1"/>
              </a:solidFill>
            </a:endParaRPr>
          </a:p>
        </p:txBody>
      </p:sp>
      <p:pic>
        <p:nvPicPr>
          <p:cNvPr id="1026" name="Picture 2" descr="C# Windows Forms Appl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493" y="1535401"/>
            <a:ext cx="8434433" cy="5084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445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35494" y="731162"/>
            <a:ext cx="6543608" cy="493414"/>
          </a:xfrm>
          <a:prstGeom prst="rect">
            <a:avLst/>
          </a:prstGeom>
        </p:spPr>
        <p:txBody>
          <a:bodyPr>
            <a:normAutofit fontScale="62500" lnSpcReduction="2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b="1" dirty="0"/>
              <a:t>Step 2)</a:t>
            </a:r>
            <a:r>
              <a:rPr lang="en-US" dirty="0"/>
              <a:t> The next step is to choose the project type as a Windows Forms application. Here we also need to mention the name and location of our project</a:t>
            </a:r>
          </a:p>
          <a:p>
            <a:pPr marL="0" indent="0">
              <a:buNone/>
            </a:pPr>
            <a:endParaRPr lang="en-US" b="1" dirty="0"/>
          </a:p>
        </p:txBody>
      </p:sp>
      <p:pic>
        <p:nvPicPr>
          <p:cNvPr id="2050" name="Picture 2" descr="C# Windows Forms Appl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494" y="1528473"/>
            <a:ext cx="8462142" cy="4991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541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Windows Forms Application</a:t>
            </a:r>
          </a:p>
        </p:txBody>
      </p:sp>
      <p:sp>
        <p:nvSpPr>
          <p:cNvPr id="6" name="TextBox 5">
            <a:extLst>
              <a:ext uri="{FF2B5EF4-FFF2-40B4-BE49-F238E27FC236}">
                <a16:creationId xmlns:a16="http://schemas.microsoft.com/office/drawing/2014/main" id="{37C26D19-85DA-834B-9600-C9820C508897}"/>
              </a:ext>
            </a:extLst>
          </p:cNvPr>
          <p:cNvSpPr txBox="1"/>
          <p:nvPr/>
        </p:nvSpPr>
        <p:spPr>
          <a:xfrm>
            <a:off x="304801" y="2251231"/>
            <a:ext cx="4918363"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a:t>In the project dialog box, we can see various options for creating different types of projects in Visual Studio. Click the Windows option on the left-hand side.</a:t>
            </a:r>
          </a:p>
          <a:p>
            <a:pPr marL="285750" indent="-285750">
              <a:buFont typeface="Wingdings" panose="05000000000000000000" pitchFamily="2" charset="2"/>
              <a:buChar char="Ø"/>
            </a:pPr>
            <a:r>
              <a:rPr lang="en-US" dirty="0"/>
              <a:t>When we click the Windows options in the previous step, we will be able to see an option for Windows Forms Application. Click this option.</a:t>
            </a:r>
          </a:p>
          <a:p>
            <a:pPr marL="285750" indent="-285750">
              <a:buFont typeface="Wingdings" panose="05000000000000000000" pitchFamily="2" charset="2"/>
              <a:buChar char="Ø"/>
            </a:pPr>
            <a:r>
              <a:rPr lang="en-US" dirty="0"/>
              <a:t>We then give a name for the application which in our case is </a:t>
            </a:r>
            <a:r>
              <a:rPr lang="en-US" dirty="0" err="1"/>
              <a:t>DemoApplication</a:t>
            </a:r>
            <a:r>
              <a:rPr lang="en-US" dirty="0"/>
              <a:t>. We also need to provide a location to store our application.</a:t>
            </a:r>
          </a:p>
          <a:p>
            <a:pPr marL="285750" indent="-285750">
              <a:buFont typeface="Wingdings" panose="05000000000000000000" pitchFamily="2" charset="2"/>
              <a:buChar char="Ø"/>
            </a:pPr>
            <a:r>
              <a:rPr lang="en-US" dirty="0"/>
              <a:t>Finally, we click the 'OK' button to let Visual Studio create our project.</a:t>
            </a:r>
            <a:endParaRPr lang="en-FI" i="1" dirty="0"/>
          </a:p>
        </p:txBody>
      </p:sp>
      <p:pic>
        <p:nvPicPr>
          <p:cNvPr id="3074" name="Picture 2" descr="C# Windows Forms Appl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3164" y="2251232"/>
            <a:ext cx="3652146" cy="3693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181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335494" y="731162"/>
            <a:ext cx="6543608" cy="493414"/>
          </a:xfrm>
          <a:prstGeom prst="rect">
            <a:avLst/>
          </a:prstGeom>
        </p:spPr>
        <p:txBody>
          <a:bodyP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endParaRPr lang="en-US" b="1" dirty="0"/>
          </a:p>
        </p:txBody>
      </p:sp>
      <p:pic>
        <p:nvPicPr>
          <p:cNvPr id="4098" name="Picture 2" descr="C# Windows Forms Appl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494" y="1512598"/>
            <a:ext cx="4056397" cy="501289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 Windows Forms Application"/>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33612" y="1512597"/>
            <a:ext cx="4264024" cy="50128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35494" y="731162"/>
            <a:ext cx="7242942" cy="523220"/>
          </a:xfrm>
          <a:prstGeom prst="rect">
            <a:avLst/>
          </a:prstGeom>
        </p:spPr>
        <p:txBody>
          <a:bodyPr wrap="square">
            <a:spAutoFit/>
          </a:bodyPr>
          <a:lstStyle/>
          <a:p>
            <a:r>
              <a:rPr lang="en-US" sz="1400" dirty="0"/>
              <a:t>The toolbox contains all the controls which can be added to a Windows Forms. Controls like a textbox, label, button etc. Drag and drop the controls that you needed on created Form.</a:t>
            </a:r>
          </a:p>
        </p:txBody>
      </p:sp>
    </p:spTree>
    <p:extLst>
      <p:ext uri="{BB962C8B-B14F-4D97-AF65-F5344CB8AC3E}">
        <p14:creationId xmlns:p14="http://schemas.microsoft.com/office/powerpoint/2010/main" val="1173107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E9A004-8534-4AF2-968F-7089EAB5D051}"/>
              </a:ext>
            </a:extLst>
          </p:cNvPr>
          <p:cNvPicPr>
            <a:picLocks noChangeAspect="1"/>
          </p:cNvPicPr>
          <p:nvPr/>
        </p:nvPicPr>
        <p:blipFill>
          <a:blip r:embed="rId2"/>
          <a:stretch>
            <a:fillRect/>
          </a:stretch>
        </p:blipFill>
        <p:spPr>
          <a:xfrm>
            <a:off x="4276879" y="842997"/>
            <a:ext cx="3343122" cy="4866482"/>
          </a:xfrm>
          <a:prstGeom prst="rect">
            <a:avLst/>
          </a:prstGeom>
        </p:spPr>
      </p:pic>
      <p:sp>
        <p:nvSpPr>
          <p:cNvPr id="5" name="Content Placeholder 13">
            <a:extLst>
              <a:ext uri="{FF2B5EF4-FFF2-40B4-BE49-F238E27FC236}">
                <a16:creationId xmlns:a16="http://schemas.microsoft.com/office/drawing/2014/main" id="{1435C74E-B57C-49AC-B8AA-430AD345602D}"/>
              </a:ext>
            </a:extLst>
          </p:cNvPr>
          <p:cNvSpPr txBox="1">
            <a:spLocks/>
          </p:cNvSpPr>
          <p:nvPr/>
        </p:nvSpPr>
        <p:spPr>
          <a:xfrm>
            <a:off x="318655" y="858837"/>
            <a:ext cx="1759527" cy="4703763"/>
          </a:xfrm>
          <a:prstGeom prst="rect">
            <a:avLst/>
          </a:prstGeom>
        </p:spPr>
        <p:txBody>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algn="just"/>
            <a:r>
              <a:rPr lang="en-US" sz="1800" dirty="0"/>
              <a:t>In properties panel you can configure your controls like their size, color, name etc.</a:t>
            </a:r>
          </a:p>
          <a:p>
            <a:pPr algn="just"/>
            <a:r>
              <a:rPr lang="en-US" sz="1800" dirty="0"/>
              <a:t>In </a:t>
            </a:r>
            <a:r>
              <a:rPr lang="en-US" sz="1800" dirty="0" err="1"/>
              <a:t>ToolBox</a:t>
            </a:r>
            <a:r>
              <a:rPr lang="en-US" sz="1800" dirty="0"/>
              <a:t> panel you can find all the controllers for your project.</a:t>
            </a:r>
          </a:p>
          <a:p>
            <a:endParaRPr lang="en-US" dirty="0"/>
          </a:p>
        </p:txBody>
      </p:sp>
      <p:pic>
        <p:nvPicPr>
          <p:cNvPr id="6" name="Picture 5">
            <a:extLst>
              <a:ext uri="{FF2B5EF4-FFF2-40B4-BE49-F238E27FC236}">
                <a16:creationId xmlns:a16="http://schemas.microsoft.com/office/drawing/2014/main" id="{12B87BBD-BCCC-41A2-BB7A-27715E37C915}"/>
              </a:ext>
            </a:extLst>
          </p:cNvPr>
          <p:cNvPicPr>
            <a:picLocks noChangeAspect="1"/>
          </p:cNvPicPr>
          <p:nvPr/>
        </p:nvPicPr>
        <p:blipFill rotWithShape="1">
          <a:blip r:embed="rId3"/>
          <a:srcRect r="14869"/>
          <a:stretch/>
        </p:blipFill>
        <p:spPr>
          <a:xfrm>
            <a:off x="2240260" y="858837"/>
            <a:ext cx="1874540" cy="4892350"/>
          </a:xfrm>
          <a:prstGeom prst="rect">
            <a:avLst/>
          </a:prstGeom>
        </p:spPr>
      </p:pic>
    </p:spTree>
    <p:extLst>
      <p:ext uri="{BB962C8B-B14F-4D97-AF65-F5344CB8AC3E}">
        <p14:creationId xmlns:p14="http://schemas.microsoft.com/office/powerpoint/2010/main" val="2721687417"/>
      </p:ext>
    </p:extLst>
  </p:cSld>
  <p:clrMapOvr>
    <a:masterClrMapping/>
  </p:clrMapOvr>
</p:sld>
</file>

<file path=ppt/theme/theme1.xml><?xml version="1.0" encoding="utf-8"?>
<a:theme xmlns:a="http://schemas.openxmlformats.org/drawingml/2006/main" name="Spectrum">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EBE6673C0490A44AF6BF0D30E6A959C" ma:contentTypeVersion="4" ma:contentTypeDescription="Create a new document." ma:contentTypeScope="" ma:versionID="dce0102249bf6762cad8e29b4041e01c">
  <xsd:schema xmlns:xsd="http://www.w3.org/2001/XMLSchema" xmlns:xs="http://www.w3.org/2001/XMLSchema" xmlns:p="http://schemas.microsoft.com/office/2006/metadata/properties" xmlns:ns2="d563da8a-5560-41f1-a088-827867f7f3e6" targetNamespace="http://schemas.microsoft.com/office/2006/metadata/properties" ma:root="true" ma:fieldsID="38fc54c97506c7e95a27559a04b92dab" ns2:_="">
    <xsd:import namespace="d563da8a-5560-41f1-a088-827867f7f3e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63da8a-5560-41f1-a088-827867f7f3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3F9F3F-8882-4548-9E84-B626E4E089A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E560B85-B13D-4352-871C-ECFDF4B0DA69}">
  <ds:schemaRefs>
    <ds:schemaRef ds:uri="http://schemas.microsoft.com/sharepoint/v3/contenttype/forms"/>
  </ds:schemaRefs>
</ds:datastoreItem>
</file>

<file path=customXml/itemProps3.xml><?xml version="1.0" encoding="utf-8"?>
<ds:datastoreItem xmlns:ds="http://schemas.openxmlformats.org/officeDocument/2006/customXml" ds:itemID="{AA62E44D-8755-4494-8164-139D558B26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63da8a-5560-41f1-a088-827867f7f3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Spectrum.thmx</Template>
  <TotalTime>245</TotalTime>
  <Words>1403</Words>
  <Application>Microsoft Office PowerPoint</Application>
  <PresentationFormat>On-screen Show (4:3)</PresentationFormat>
  <Paragraphs>114</Paragraphs>
  <Slides>27</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5" baseType="lpstr">
      <vt:lpstr>Arial</vt:lpstr>
      <vt:lpstr>Calibri</vt:lpstr>
      <vt:lpstr>Consolas</vt:lpstr>
      <vt:lpstr>Corbel</vt:lpstr>
      <vt:lpstr>Monotype Corsiva</vt:lpstr>
      <vt:lpstr>Wingdings</vt:lpstr>
      <vt:lpstr>Spectrum</vt:lpstr>
      <vt:lpstr>Presentation</vt:lpstr>
      <vt:lpstr>Windows Form</vt:lpstr>
      <vt:lpstr>Lecture Outline</vt:lpstr>
      <vt:lpstr>PowerPoint Presentation</vt:lpstr>
      <vt:lpstr>Windows Forms Application</vt:lpstr>
      <vt:lpstr>PowerPoint Presentation</vt:lpstr>
      <vt:lpstr>PowerPoint Presentation</vt:lpstr>
      <vt:lpstr>Windows Forms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Control Details</vt:lpstr>
      <vt:lpstr>PowerPoint Presentation</vt:lpstr>
      <vt:lpstr>User Controls</vt:lpstr>
      <vt:lpstr>PowerPoint Presentation</vt:lpstr>
      <vt:lpstr>Multiple Forms</vt:lpstr>
      <vt:lpstr>Conclusion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Title</dc:title>
  <dc:creator>Mahbubul Syeed</dc:creator>
  <cp:lastModifiedBy>MD. SHOHANUR RAHMAN SHOHAN</cp:lastModifiedBy>
  <cp:revision>50</cp:revision>
  <dcterms:created xsi:type="dcterms:W3CDTF">2018-12-10T17:20:29Z</dcterms:created>
  <dcterms:modified xsi:type="dcterms:W3CDTF">2024-11-07T04:26:22Z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0x0101007EBE6673C0490A44AF6BF0D30E6A959C</vt:lpwstr>
  </property>
</Properties>
</file>